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309" r:id="rId2"/>
    <p:sldId id="320" r:id="rId3"/>
    <p:sldId id="321" r:id="rId4"/>
    <p:sldId id="323" r:id="rId5"/>
    <p:sldId id="325" r:id="rId6"/>
    <p:sldId id="324" r:id="rId7"/>
    <p:sldId id="313" r:id="rId8"/>
    <p:sldId id="314" r:id="rId9"/>
  </p:sldIdLst>
  <p:sldSz cx="12192000" cy="6858000"/>
  <p:notesSz cx="6858000" cy="9144000"/>
  <p:embeddedFontLst>
    <p:embeddedFont>
      <p:font typeface="Calibri Light" charset="0"/>
      <p:regular r:id="rId11"/>
      <p:italic r:id="rId12"/>
    </p:embeddedFont>
    <p:embeddedFont>
      <p:font typeface="Arial Black" pitchFamily="34" charset="0"/>
      <p:bold r:id="rId13"/>
    </p:embeddedFont>
    <p:embeddedFont>
      <p:font typeface="Calibri" pitchFamily="34" charset="0"/>
      <p:regular r:id="rId14"/>
      <p:bold r:id="rId15"/>
      <p:italic r:id="rId16"/>
      <p:boldItalic r:id="rId17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641"/>
    <a:srgbClr val="376092"/>
    <a:srgbClr val="008000"/>
    <a:srgbClr val="B91D16"/>
    <a:srgbClr val="E01F1A"/>
    <a:srgbClr val="DA2320"/>
    <a:srgbClr val="E2201B"/>
    <a:srgbClr val="AC1B16"/>
    <a:srgbClr val="2A5F7F"/>
    <a:srgbClr val="204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6" autoAdjust="0"/>
    <p:restoredTop sz="89767" autoAdjust="0"/>
  </p:normalViewPr>
  <p:slideViewPr>
    <p:cSldViewPr snapToGrid="0">
      <p:cViewPr>
        <p:scale>
          <a:sx n="85" d="100"/>
          <a:sy n="85" d="100"/>
        </p:scale>
        <p:origin x="-510" y="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19.10.2021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19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9078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0111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806960" y="90820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0CEDD956-B3AF-4AC1-AA44-1EE5E8FC38C0}"/>
              </a:ext>
            </a:extLst>
          </p:cNvPr>
          <p:cNvGrpSpPr/>
          <p:nvPr userDrawn="1"/>
        </p:nvGrpSpPr>
        <p:grpSpPr>
          <a:xfrm>
            <a:off x="9904918" y="601679"/>
            <a:ext cx="1481950" cy="484901"/>
            <a:chOff x="9757074" y="699511"/>
            <a:chExt cx="1481950" cy="484901"/>
          </a:xfrm>
        </p:grpSpPr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A7C09769-487C-4A3E-AFF7-1073DA4B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41521"/>
            <a:stretch/>
          </p:blipFill>
          <p:spPr>
            <a:xfrm>
              <a:off x="9757074" y="926818"/>
              <a:ext cx="1481950" cy="257594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2E320D15-8BC8-4F46-B7CF-69BDA9BC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57828"/>
            <a:stretch/>
          </p:blipFill>
          <p:spPr>
            <a:xfrm>
              <a:off x="9780517" y="699511"/>
              <a:ext cx="1068715" cy="2575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youtu.be/PX1g5w2qlZw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9.png"/><Relationship Id="rId18" Type="http://schemas.microsoft.com/office/2007/relationships/hdphoto" Target="../media/hdphoto16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13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microsoft.com/office/2007/relationships/hdphoto" Target="../media/hdphoto15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10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7.png"/><Relationship Id="rId1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c.by/media/video/sportivnye-ob-ekty/" TargetMode="External"/><Relationship Id="rId3" Type="http://schemas.openxmlformats.org/officeDocument/2006/relationships/hyperlink" Target="https://www.belarus.by/ru/about-belarus/sport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microsoft.com/office/2007/relationships/hdphoto" Target="../media/hdphoto17.wdp"/><Relationship Id="rId10" Type="http://schemas.microsoft.com/office/2007/relationships/hdphoto" Target="../media/hdphoto18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Calibri"/>
                <a:ea typeface="Calibri"/>
                <a:cs typeface="Calibri"/>
                <a:sym typeface="Calibri"/>
              </a:rPr>
              <a:t>Октябрь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2021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459159" y="3698018"/>
            <a:ext cx="7525520" cy="1704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Здоровье каждого из нас – главная ценность </a:t>
            </a:r>
            <a:r>
              <a:rPr lang="ru-RU" sz="4000" b="1" dirty="0" smtClean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/>
            </a:r>
            <a:br>
              <a:rPr lang="ru-RU" sz="4000" b="1" dirty="0" smtClean="0">
                <a:latin typeface="Arial Black" panose="020B0A04020102020204" pitchFamily="34" charset="0"/>
                <a:ea typeface="Arial"/>
                <a:cs typeface="Arial"/>
                <a:sym typeface="Arial"/>
              </a:rPr>
            </a:br>
            <a:r>
              <a:rPr lang="ru-RU" sz="2800" b="1" dirty="0" smtClean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2800" b="1" dirty="0">
                <a:latin typeface="Arial"/>
                <a:ea typeface="Arial"/>
                <a:cs typeface="Arial"/>
                <a:sym typeface="Arial"/>
              </a:rPr>
              <a:t>о достижениях здравоохранения, фармацевтики)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</a:t>
            </a:fld>
            <a:endParaRPr lang="x-none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1">
            <a:extLst>
              <a:ext uri="{FF2B5EF4-FFF2-40B4-BE49-F238E27FC236}">
                <a16:creationId xmlns="" xmlns:a16="http://schemas.microsoft.com/office/drawing/2014/main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5201" y="1704970"/>
            <a:ext cx="4583143" cy="49382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b="1" dirty="0">
                <a:latin typeface="Arial Black" panose="020B0A04020102020204" pitchFamily="34" charset="0"/>
              </a:rPr>
              <a:t>Республика Беларусь:</a:t>
            </a:r>
          </a:p>
          <a:p>
            <a:pPr marL="0" indent="0" algn="just">
              <a:buNone/>
            </a:pPr>
            <a:endParaRPr lang="ru-RU" sz="800" b="1" dirty="0">
              <a:latin typeface="Arial Black" panose="020B0A04020102020204" pitchFamily="34" charset="0"/>
            </a:endParaRP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По доступности медицины </a:t>
            </a:r>
            <a:r>
              <a:rPr lang="ru-RU" sz="2000" dirty="0" smtClean="0"/>
              <a:t>делит </a:t>
            </a:r>
            <a:br>
              <a:rPr lang="ru-RU" sz="2000" dirty="0" smtClean="0"/>
            </a:br>
            <a:r>
              <a:rPr lang="ru-RU" sz="2000" b="1" dirty="0" smtClean="0"/>
              <a:t>1-е</a:t>
            </a:r>
            <a:r>
              <a:rPr lang="ru-RU" sz="2000" dirty="0" smtClean="0"/>
              <a:t> </a:t>
            </a:r>
            <a:r>
              <a:rPr lang="ru-RU" sz="2000" dirty="0"/>
              <a:t>место в мире с Брунеем и Канадой (по данным отчета ВОЗ).</a:t>
            </a: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Показатель детской смертности </a:t>
            </a:r>
            <a:r>
              <a:rPr lang="ru-RU" sz="2000" dirty="0" smtClean="0"/>
              <a:t>– самый низкий </a:t>
            </a:r>
            <a:r>
              <a:rPr lang="ru-RU" sz="2000" dirty="0"/>
              <a:t>в СНГ.</a:t>
            </a: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Четырехуровневая система оказания медицинской помощи с четко организационно выстроенной структурой – от фельдшерско-акушерских пунктов до республиканских научно-практических центров, </a:t>
            </a:r>
            <a:r>
              <a:rPr lang="ru-RU" sz="2000" dirty="0" smtClean="0"/>
              <a:t> техническим  оснащением </a:t>
            </a:r>
            <a:r>
              <a:rPr lang="ru-RU" sz="2000" dirty="0"/>
              <a:t>медучреждений.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11" name="Заголовок 9">
            <a:extLst>
              <a:ext uri="{FF2B5EF4-FFF2-40B4-BE49-F238E27FC236}">
                <a16:creationId xmlns="" xmlns:a16="http://schemas.microsoft.com/office/drawing/2014/main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455201" y="584562"/>
            <a:ext cx="8068313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455201" y="0"/>
            <a:ext cx="0" cy="1512813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Текст 11">
            <a:extLst>
              <a:ext uri="{FF2B5EF4-FFF2-40B4-BE49-F238E27FC236}">
                <a16:creationId xmlns="" xmlns:a16="http://schemas.microsoft.com/office/drawing/2014/main" id="{41A582FA-4F1E-4F4B-A22A-534305394747}"/>
              </a:ext>
            </a:extLst>
          </p:cNvPr>
          <p:cNvSpPr txBox="1">
            <a:spLocks/>
          </p:cNvSpPr>
          <p:nvPr/>
        </p:nvSpPr>
        <p:spPr>
          <a:xfrm>
            <a:off x="5291111" y="1626440"/>
            <a:ext cx="6651494" cy="2599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600"/>
              </a:spcBef>
            </a:pPr>
            <a:r>
              <a:rPr lang="ru-RU" sz="2000" b="1" dirty="0" smtClean="0"/>
              <a:t>16 р</a:t>
            </a:r>
            <a:r>
              <a:rPr lang="ru-RU" sz="2000" dirty="0" smtClean="0"/>
              <a:t>еспубликанских </a:t>
            </a:r>
            <a:r>
              <a:rPr lang="ru-RU" sz="2000" dirty="0"/>
              <a:t>научно-практических центров (РНПЦ)</a:t>
            </a: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На базе РНПЦ «Кардиология» в 2009 году была выполнена первая в стране пересадка сердца у </a:t>
            </a:r>
            <a:r>
              <a:rPr lang="ru-RU" sz="2000" dirty="0" smtClean="0"/>
              <a:t>взрослого.</a:t>
            </a:r>
            <a:endParaRPr lang="ru-RU" sz="2000" dirty="0"/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В </a:t>
            </a:r>
            <a:r>
              <a:rPr lang="ru-RU" sz="2000" b="1" dirty="0"/>
              <a:t>2019</a:t>
            </a:r>
            <a:r>
              <a:rPr lang="ru-RU" sz="2000" dirty="0"/>
              <a:t> году белорусские врачи имплантировали </a:t>
            </a:r>
            <a:r>
              <a:rPr lang="ru-RU" sz="2000" b="1" dirty="0"/>
              <a:t>53 </a:t>
            </a:r>
            <a:r>
              <a:rPr lang="ru-RU" sz="2000" dirty="0" smtClean="0"/>
              <a:t>сердца.</a:t>
            </a: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Ежегодно выполняется примерно </a:t>
            </a:r>
            <a:r>
              <a:rPr lang="ru-RU" sz="2000" b="1" dirty="0"/>
              <a:t>43–45</a:t>
            </a:r>
            <a:r>
              <a:rPr lang="ru-RU" sz="2000" dirty="0"/>
              <a:t> </a:t>
            </a:r>
            <a:r>
              <a:rPr lang="ru-RU" sz="2000" dirty="0" smtClean="0"/>
              <a:t>пересадок.</a:t>
            </a:r>
            <a:endParaRPr lang="ru-RU" sz="2000" dirty="0"/>
          </a:p>
        </p:txBody>
      </p:sp>
      <p:pic>
        <p:nvPicPr>
          <p:cNvPr id="3" name="Рисунок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184" y="5047179"/>
            <a:ext cx="563630" cy="5589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92110" y="6105688"/>
            <a:ext cx="6049496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проект телеканала ОНТ: </a:t>
            </a:r>
          </a:p>
          <a:p>
            <a:pPr>
              <a:lnSpc>
                <a:spcPct val="80000"/>
              </a:lnSpc>
            </a:pPr>
            <a:r>
              <a:rPr lang="ru-RU" sz="1600" i="1" dirty="0"/>
              <a:t>документальный фильм из цикла «Достояние Республики» — </a:t>
            </a:r>
            <a:r>
              <a:rPr lang="ru-RU" sz="1600" i="1" dirty="0" smtClean="0"/>
              <a:t>«Наши врачи. Избранные судьбой»</a:t>
            </a:r>
            <a:endParaRPr lang="en-US" sz="1600" i="1" dirty="0"/>
          </a:p>
        </p:txBody>
      </p:sp>
      <p:pic>
        <p:nvPicPr>
          <p:cNvPr id="1026" name="Picture 2" descr="Беларусь. Достояние республики">
            <a:hlinkClick r:id="rId2"/>
            <a:extLst>
              <a:ext uri="{FF2B5EF4-FFF2-40B4-BE49-F238E27FC236}">
                <a16:creationId xmlns="" xmlns:a16="http://schemas.microsoft.com/office/drawing/2014/main" id="{62669777-DB63-4F1D-9197-A46B06A8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56" y="4440941"/>
            <a:ext cx="2728689" cy="145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535" y="4571846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1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1">
            <a:extLst>
              <a:ext uri="{FF2B5EF4-FFF2-40B4-BE49-F238E27FC236}">
                <a16:creationId xmlns="" xmlns:a16="http://schemas.microsoft.com/office/drawing/2014/main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5202" y="1937160"/>
            <a:ext cx="4730116" cy="4401852"/>
          </a:xfrm>
        </p:spPr>
        <p:txBody>
          <a:bodyPr>
            <a:normAutofit/>
          </a:bodyPr>
          <a:lstStyle/>
          <a:p>
            <a:pPr marL="285750" indent="-285750" algn="just">
              <a:spcBef>
                <a:spcPts val="1200"/>
              </a:spcBef>
            </a:pPr>
            <a:r>
              <a:rPr lang="ru-RU" sz="2000" dirty="0" smtClean="0"/>
              <a:t>Сегодня </a:t>
            </a:r>
            <a:r>
              <a:rPr lang="ru-RU" sz="2000" dirty="0"/>
              <a:t>по количеству органных трансплантаций на </a:t>
            </a:r>
            <a:r>
              <a:rPr lang="ru-RU" sz="2000" b="1" dirty="0"/>
              <a:t>1 млн </a:t>
            </a:r>
            <a:r>
              <a:rPr lang="ru-RU" sz="2000" dirty="0"/>
              <a:t>населения </a:t>
            </a:r>
            <a:r>
              <a:rPr lang="ru-RU" sz="2000" dirty="0" smtClean="0"/>
              <a:t>Беларусь – лидер </a:t>
            </a:r>
            <a:r>
              <a:rPr lang="ru-RU" sz="2000" dirty="0"/>
              <a:t>не только на постсоветском пространстве, но и опережает многие европейские страны.</a:t>
            </a:r>
          </a:p>
          <a:p>
            <a:pPr marL="285750" indent="-285750" algn="just">
              <a:spcBef>
                <a:spcPts val="1200"/>
              </a:spcBef>
            </a:pPr>
            <a:r>
              <a:rPr lang="ru-RU" sz="2000" dirty="0" smtClean="0"/>
              <a:t>В </a:t>
            </a:r>
            <a:r>
              <a:rPr lang="ru-RU" sz="2000" b="1" dirty="0"/>
              <a:t>2016</a:t>
            </a:r>
            <a:r>
              <a:rPr lang="ru-RU" sz="2000" dirty="0"/>
              <a:t> году в Республиканском научно-практическом центре онкологии и медицинской радиологии имени </a:t>
            </a:r>
            <a:r>
              <a:rPr lang="ru-RU" sz="2000" dirty="0" smtClean="0"/>
              <a:t>Н. Н</a:t>
            </a:r>
            <a:r>
              <a:rPr lang="ru-RU" sz="2000" dirty="0"/>
              <a:t>. Александрова впервые в мире была выполнена уникальная операция по пересадке донорской трахеи пациенту со злокачественной опухолью легкого.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11" name="Заголовок 9">
            <a:extLst>
              <a:ext uri="{FF2B5EF4-FFF2-40B4-BE49-F238E27FC236}">
                <a16:creationId xmlns="" xmlns:a16="http://schemas.microsoft.com/office/drawing/2014/main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455201" y="584562"/>
            <a:ext cx="8068313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455201" y="0"/>
            <a:ext cx="0" cy="1512813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Текст 11">
            <a:extLst>
              <a:ext uri="{FF2B5EF4-FFF2-40B4-BE49-F238E27FC236}">
                <a16:creationId xmlns="" xmlns:a16="http://schemas.microsoft.com/office/drawing/2014/main" id="{41A582FA-4F1E-4F4B-A22A-534305394747}"/>
              </a:ext>
            </a:extLst>
          </p:cNvPr>
          <p:cNvSpPr txBox="1">
            <a:spLocks/>
          </p:cNvSpPr>
          <p:nvPr/>
        </p:nvSpPr>
        <p:spPr>
          <a:xfrm>
            <a:off x="5639872" y="4041529"/>
            <a:ext cx="6201608" cy="2646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1200"/>
              </a:spcBef>
            </a:pPr>
            <a:r>
              <a:rPr lang="ru-RU" sz="2200" dirty="0"/>
              <a:t>В </a:t>
            </a:r>
            <a:r>
              <a:rPr lang="ru-RU" sz="2200" b="1" dirty="0" smtClean="0"/>
              <a:t>2016</a:t>
            </a:r>
            <a:r>
              <a:rPr lang="ru-RU" sz="2200" dirty="0" smtClean="0"/>
              <a:t> </a:t>
            </a:r>
            <a:r>
              <a:rPr lang="ru-RU" sz="2200" dirty="0"/>
              <a:t>году онкологическая служба Беларуси была признана наиболее успешной в Восточной Европе. </a:t>
            </a:r>
            <a:endParaRPr lang="ru-RU" sz="2200" dirty="0" smtClean="0"/>
          </a:p>
          <a:p>
            <a:pPr marL="285750" indent="-285750" algn="just">
              <a:spcBef>
                <a:spcPts val="1200"/>
              </a:spcBef>
            </a:pPr>
            <a:r>
              <a:rPr lang="ru-RU" sz="2200" dirty="0"/>
              <a:t>Наша страна занимает </a:t>
            </a:r>
            <a:r>
              <a:rPr lang="ru-RU" sz="2200" b="1" dirty="0"/>
              <a:t>8-е</a:t>
            </a:r>
            <a:r>
              <a:rPr lang="ru-RU" sz="2200" dirty="0"/>
              <a:t> место в мире по результатам лечения острого </a:t>
            </a:r>
            <a:r>
              <a:rPr lang="ru-RU" sz="2200" dirty="0" err="1"/>
              <a:t>лимфобластного</a:t>
            </a:r>
            <a:r>
              <a:rPr lang="ru-RU" sz="2200" dirty="0"/>
              <a:t> лейкоза у </a:t>
            </a:r>
            <a:r>
              <a:rPr lang="ru-RU" sz="2200" dirty="0" smtClean="0"/>
              <a:t>детей.</a:t>
            </a:r>
          </a:p>
          <a:p>
            <a:pPr marL="285750" indent="-285750" algn="just">
              <a:spcBef>
                <a:spcPts val="1200"/>
              </a:spcBef>
            </a:pP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545" y="1512813"/>
            <a:ext cx="3714750" cy="2305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187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5470946" y="4051227"/>
            <a:ext cx="6342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/>
              <a:t>В 1997 </a:t>
            </a:r>
            <a:r>
              <a:rPr lang="ru-RU" sz="2000" dirty="0"/>
              <a:t>году ОАО «</a:t>
            </a:r>
            <a:r>
              <a:rPr lang="ru-RU" sz="2000" dirty="0" err="1"/>
              <a:t>Белмедпрепараты</a:t>
            </a:r>
            <a:r>
              <a:rPr lang="ru-RU" sz="2000" dirty="0"/>
              <a:t>» был введен в эксплуатацию участок стерильного розлива инсулинов, которому не было аналогов в СНГ. </a:t>
            </a:r>
            <a:endParaRPr lang="ru-RU" sz="2000" dirty="0" smtClean="0"/>
          </a:p>
          <a:p>
            <a:pPr algn="just">
              <a:spcAft>
                <a:spcPts val="0"/>
              </a:spcAft>
            </a:pP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509666" y="3806387"/>
            <a:ext cx="35274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По </a:t>
            </a:r>
            <a:r>
              <a:rPr lang="ru-RU" sz="2000" dirty="0"/>
              <a:t>состоянию на 1 января 2020 года в Государственный реестр лекарственных средств Республики Беларусь включено </a:t>
            </a:r>
            <a:r>
              <a:rPr lang="ru-RU" sz="2000" b="1" dirty="0"/>
              <a:t>4133</a:t>
            </a:r>
            <a:r>
              <a:rPr lang="ru-RU" sz="2000" dirty="0"/>
              <a:t> лекарственных средства, в том числе </a:t>
            </a:r>
            <a:r>
              <a:rPr lang="ru-RU" sz="2000" b="1" dirty="0"/>
              <a:t>1670</a:t>
            </a:r>
            <a:r>
              <a:rPr lang="ru-RU" sz="2000" dirty="0"/>
              <a:t>   отечественного производства. </a:t>
            </a:r>
            <a:endParaRPr lang="en-US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41694"/>
            <a:ext cx="910001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22663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5" y="1356879"/>
            <a:ext cx="3394314" cy="23709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4439523" y="5166914"/>
            <a:ext cx="73742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/>
              <a:t>Ежегодно </a:t>
            </a:r>
            <a:r>
              <a:rPr lang="ru-RU" sz="2000" dirty="0"/>
              <a:t>производится около </a:t>
            </a:r>
            <a:r>
              <a:rPr lang="ru-RU" sz="2000" b="1" dirty="0"/>
              <a:t>10 </a:t>
            </a:r>
            <a:r>
              <a:rPr lang="ru-RU" sz="2000" b="1" dirty="0" smtClean="0"/>
              <a:t>млн. </a:t>
            </a:r>
            <a:r>
              <a:rPr lang="ru-RU" sz="2000" b="1" dirty="0"/>
              <a:t>флаконов </a:t>
            </a:r>
            <a:r>
              <a:rPr lang="ru-RU" sz="2000" dirty="0"/>
              <a:t>инсулиновых препаратов. В последние годы в Беларуси генно-инженерные инсулины отечественного производства обеспечивают потребность пациентов на </a:t>
            </a:r>
            <a:r>
              <a:rPr lang="ru-RU" sz="2000" b="1" dirty="0"/>
              <a:t>88,6 </a:t>
            </a:r>
            <a:r>
              <a:rPr lang="ru-RU" sz="2000" b="1" dirty="0" smtClean="0"/>
              <a:t>%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028" name="Picture 4" descr="Главная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40" y="4120685"/>
            <a:ext cx="1160506" cy="8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Белмедпр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9523" y="1356879"/>
            <a:ext cx="7324587" cy="237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41694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22663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61460" y="1439370"/>
            <a:ext cx="6277879" cy="5475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600"/>
              </a:spcBef>
            </a:pPr>
            <a:r>
              <a:rPr lang="ru-RU" sz="2200" b="1" dirty="0" smtClean="0">
                <a:solidFill>
                  <a:prstClr val="black"/>
                </a:solidFill>
              </a:rPr>
              <a:t>Программой </a:t>
            </a:r>
            <a:r>
              <a:rPr lang="ru-RU" sz="2200" b="1" dirty="0">
                <a:solidFill>
                  <a:prstClr val="black"/>
                </a:solidFill>
              </a:rPr>
              <a:t>социально-экономического </a:t>
            </a:r>
            <a:r>
              <a:rPr lang="ru-RU" sz="2200" b="1" dirty="0" smtClean="0">
                <a:solidFill>
                  <a:prstClr val="black"/>
                </a:solidFill>
              </a:rPr>
              <a:t>    развития </a:t>
            </a:r>
            <a:r>
              <a:rPr lang="ru-RU" sz="2200" b="1" dirty="0">
                <a:solidFill>
                  <a:prstClr val="black"/>
                </a:solidFill>
              </a:rPr>
              <a:t>Беларуси на 2021–2025 годы </a:t>
            </a:r>
            <a:r>
              <a:rPr lang="ru-RU" sz="2200" b="1" dirty="0" smtClean="0">
                <a:solidFill>
                  <a:prstClr val="black"/>
                </a:solidFill>
              </a:rPr>
              <a:t>предусмотрено:</a:t>
            </a:r>
            <a:endParaRPr lang="en-US" sz="2200" b="1" dirty="0">
              <a:solidFill>
                <a:prstClr val="black"/>
              </a:solidFill>
            </a:endParaRP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усиление эпидемиологической безопасности и снижение уровня заболеваемости населения </a:t>
            </a:r>
            <a:r>
              <a:rPr lang="ru-RU" dirty="0" smtClean="0">
                <a:solidFill>
                  <a:prstClr val="black"/>
                </a:solidFill>
              </a:rPr>
              <a:t>(предотвращение распространения болезней и инфекций, минимизация последствий </a:t>
            </a:r>
            <a:r>
              <a:rPr lang="ru-RU" dirty="0" err="1" smtClean="0">
                <a:solidFill>
                  <a:prstClr val="black"/>
                </a:solidFill>
              </a:rPr>
              <a:t>коронавирусной</a:t>
            </a:r>
            <a:r>
              <a:rPr lang="ru-RU" dirty="0" smtClean="0">
                <a:solidFill>
                  <a:prstClr val="black"/>
                </a:solidFill>
              </a:rPr>
              <a:t> инфекции у переболевших, их реабилитация, профилактика дальнейших заражений);</a:t>
            </a: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развитие </a:t>
            </a:r>
            <a:r>
              <a:rPr lang="ru-RU" b="1" dirty="0">
                <a:solidFill>
                  <a:prstClr val="black"/>
                </a:solidFill>
              </a:rPr>
              <a:t>инфраструктуры </a:t>
            </a:r>
            <a:r>
              <a:rPr lang="ru-RU" b="1" dirty="0" smtClean="0">
                <a:solidFill>
                  <a:prstClr val="black"/>
                </a:solidFill>
              </a:rPr>
              <a:t>здравоохранения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планируется построить 8 поликлиник, 11 областных клинических больниц, 12 межрегиональных центров оказания специализированной медицинской помощи, оснастить организации здравоохранения диагностическим оборудованием);</a:t>
            </a:r>
            <a:endParaRPr lang="ru-RU" dirty="0" smtClean="0">
              <a:solidFill>
                <a:prstClr val="black"/>
              </a:solidFill>
            </a:endParaRP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prstClr val="black"/>
                </a:solidFill>
              </a:rPr>
              <a:t>цифровизация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медицины</a:t>
            </a:r>
            <a:r>
              <a:rPr lang="ru-RU" dirty="0">
                <a:solidFill>
                  <a:prstClr val="black"/>
                </a:solidFill>
              </a:rPr>
              <a:t> (будет создана единая телекоммуникационная инфраструктура здравоохранения, поэтапно освоены новые методы персонифицированной </a:t>
            </a:r>
            <a:r>
              <a:rPr lang="ru-RU" dirty="0" smtClean="0">
                <a:solidFill>
                  <a:prstClr val="black"/>
                </a:solidFill>
              </a:rPr>
              <a:t>медицины. </a:t>
            </a:r>
            <a:r>
              <a:rPr lang="ru-RU" dirty="0">
                <a:solidFill>
                  <a:prstClr val="black"/>
                </a:solidFill>
              </a:rPr>
              <a:t>Также предусматривается внедрение интеллектуальных систем для дистанционного мониторинга здоровья).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6800918" y="1439370"/>
            <a:ext cx="51416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Сегодня </a:t>
            </a:r>
            <a:r>
              <a:rPr lang="ru-RU" dirty="0" smtClean="0"/>
              <a:t>проблемой </a:t>
            </a:r>
            <a:r>
              <a:rPr lang="ru-RU" dirty="0"/>
              <a:t>номер один для всего мирового сообщества стала </a:t>
            </a:r>
            <a:r>
              <a:rPr lang="ru-RU" b="1" dirty="0"/>
              <a:t>пандемия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b="1" dirty="0" smtClean="0"/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</a:rPr>
              <a:t>Масочный </a:t>
            </a:r>
            <a:r>
              <a:rPr lang="ru-RU" b="1" dirty="0">
                <a:solidFill>
                  <a:srgbClr val="FF0000"/>
                </a:solidFill>
              </a:rPr>
              <a:t>режим </a:t>
            </a:r>
            <a:r>
              <a:rPr lang="ru-RU" dirty="0"/>
              <a:t>является эффективной мерой по сдерживанию роста заболеваемости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dirty="0" smtClean="0"/>
          </a:p>
          <a:p>
            <a:pPr algn="just">
              <a:spcAft>
                <a:spcPts val="0"/>
              </a:spcAft>
            </a:pPr>
            <a:r>
              <a:rPr lang="ru-RU" dirty="0" smtClean="0"/>
              <a:t>На </a:t>
            </a:r>
            <a:r>
              <a:rPr lang="ru-RU" dirty="0"/>
              <a:t>настоящий момент </a:t>
            </a:r>
            <a:r>
              <a:rPr lang="ru-RU" b="1" dirty="0">
                <a:solidFill>
                  <a:srgbClr val="FF0000"/>
                </a:solidFill>
              </a:rPr>
              <a:t>вакцинация</a:t>
            </a:r>
            <a:r>
              <a:rPr lang="ru-RU" dirty="0"/>
              <a:t> является самым мощным оружием в борьбе с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r>
              <a:rPr lang="ru-RU" dirty="0"/>
              <a:t>Вакцинация необходима, поскольку она уменьшает вероятность тяжелой формы заболевания и снижает скорость передачи вируса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dirty="0"/>
          </a:p>
          <a:p>
            <a:pPr algn="just">
              <a:spcAft>
                <a:spcPts val="0"/>
              </a:spcAft>
            </a:pPr>
            <a:r>
              <a:rPr lang="ru-RU" dirty="0" smtClean="0"/>
              <a:t>В </a:t>
            </a:r>
            <a:r>
              <a:rPr lang="ru-RU" dirty="0"/>
              <a:t>Беларуси </a:t>
            </a:r>
            <a:r>
              <a:rPr lang="ru-RU" b="1" dirty="0"/>
              <a:t>с 9 </a:t>
            </a:r>
            <a:r>
              <a:rPr lang="ru-RU" b="1" dirty="0" smtClean="0"/>
              <a:t>октября 2021 г. </a:t>
            </a:r>
            <a:r>
              <a:rPr lang="ru-RU" dirty="0" smtClean="0"/>
              <a:t>ношение </a:t>
            </a:r>
            <a:r>
              <a:rPr lang="ru-RU" dirty="0"/>
              <a:t>масок и соблюдение дистанции в общественных </a:t>
            </a:r>
            <a:r>
              <a:rPr lang="ru-RU"/>
              <a:t>местах </a:t>
            </a:r>
            <a:r>
              <a:rPr lang="ru-RU" smtClean="0"/>
              <a:t>является </a:t>
            </a:r>
            <a:r>
              <a:rPr lang="ru-RU" b="1" dirty="0" smtClean="0">
                <a:solidFill>
                  <a:srgbClr val="FF0000"/>
                </a:solidFill>
              </a:rPr>
              <a:t>обязательным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930" y="5870941"/>
            <a:ext cx="2317485" cy="4651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5BDD21E-AB02-4D68-86D5-734EB9884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415" y="5979295"/>
            <a:ext cx="448874" cy="44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41694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22663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61460" y="1439370"/>
            <a:ext cx="6277879" cy="5475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600"/>
              </a:spcBef>
            </a:pPr>
            <a:r>
              <a:rPr lang="ru-RU" sz="2200" b="1" dirty="0">
                <a:solidFill>
                  <a:prstClr val="black"/>
                </a:solidFill>
              </a:rPr>
              <a:t>Программой социально-экономического     развития Беларуси на 2021–2025 годы предусмотрено:</a:t>
            </a:r>
            <a:endParaRPr lang="en-US" sz="2200" b="1" dirty="0">
              <a:solidFill>
                <a:prstClr val="black"/>
              </a:solidFill>
            </a:endParaRP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усиление </a:t>
            </a:r>
            <a:r>
              <a:rPr lang="ru-RU" b="1" dirty="0">
                <a:solidFill>
                  <a:prstClr val="black"/>
                </a:solidFill>
              </a:rPr>
              <a:t>эпидемиологической безопасности и снижение уровня заболеваемости населения </a:t>
            </a:r>
            <a:r>
              <a:rPr lang="ru-RU" dirty="0">
                <a:solidFill>
                  <a:prstClr val="black"/>
                </a:solidFill>
              </a:rPr>
              <a:t>(предотвращение распространения болезней и инфекций, минимизация последствий </a:t>
            </a:r>
            <a:r>
              <a:rPr lang="ru-RU" dirty="0" err="1">
                <a:solidFill>
                  <a:prstClr val="black"/>
                </a:solidFill>
              </a:rPr>
              <a:t>коронавирусной</a:t>
            </a:r>
            <a:r>
              <a:rPr lang="ru-RU" dirty="0">
                <a:solidFill>
                  <a:prstClr val="black"/>
                </a:solidFill>
              </a:rPr>
              <a:t> инфекции у переболевших, их реабилитация, профилактика дальнейших заражений);</a:t>
            </a: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развитие </a:t>
            </a:r>
            <a:r>
              <a:rPr lang="ru-RU" b="1" dirty="0">
                <a:solidFill>
                  <a:prstClr val="black"/>
                </a:solidFill>
              </a:rPr>
              <a:t>инфраструктуры </a:t>
            </a:r>
            <a:r>
              <a:rPr lang="ru-RU" b="1" dirty="0" smtClean="0">
                <a:solidFill>
                  <a:prstClr val="black"/>
                </a:solidFill>
              </a:rPr>
              <a:t>здравоохранения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планируется построить 8 поликлиник, 11 областных клинических больниц, 12 межрегиональных центров оказания специализированной медицинской помощи, оснастить организации здравоохранения диагностическим оборудованием);</a:t>
            </a:r>
            <a:endParaRPr lang="ru-RU" dirty="0" smtClean="0">
              <a:solidFill>
                <a:prstClr val="black"/>
              </a:solidFill>
            </a:endParaRP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prstClr val="black"/>
                </a:solidFill>
              </a:rPr>
              <a:t>цифровизация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медицины</a:t>
            </a:r>
            <a:r>
              <a:rPr lang="ru-RU" dirty="0">
                <a:solidFill>
                  <a:prstClr val="black"/>
                </a:solidFill>
              </a:rPr>
              <a:t> (будет создана единая телекоммуникационная инфраструктура здравоохранения, поэтапно освоены новые методы персонифицированной </a:t>
            </a:r>
            <a:r>
              <a:rPr lang="ru-RU" dirty="0" smtClean="0">
                <a:solidFill>
                  <a:prstClr val="black"/>
                </a:solidFill>
              </a:rPr>
              <a:t>медицины. </a:t>
            </a:r>
            <a:r>
              <a:rPr lang="ru-RU" dirty="0">
                <a:solidFill>
                  <a:prstClr val="black"/>
                </a:solidFill>
              </a:rPr>
              <a:t>Также предусматривается внедрение интеллектуальных систем для дистанционного мониторинга здоровья).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6800918" y="1439370"/>
            <a:ext cx="51416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Сегодня </a:t>
            </a:r>
            <a:r>
              <a:rPr lang="ru-RU" dirty="0" smtClean="0"/>
              <a:t>проблемой </a:t>
            </a:r>
            <a:r>
              <a:rPr lang="ru-RU" dirty="0"/>
              <a:t>номер один для всего мирового сообщества стала </a:t>
            </a:r>
            <a:r>
              <a:rPr lang="ru-RU" b="1" dirty="0"/>
              <a:t>пандемия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b="1" dirty="0" smtClean="0"/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</a:rPr>
              <a:t>Масочный </a:t>
            </a:r>
            <a:r>
              <a:rPr lang="ru-RU" b="1" dirty="0">
                <a:solidFill>
                  <a:srgbClr val="FF0000"/>
                </a:solidFill>
              </a:rPr>
              <a:t>режим </a:t>
            </a:r>
            <a:r>
              <a:rPr lang="ru-RU" dirty="0"/>
              <a:t>является эффективной мерой по сдерживанию роста заболеваемости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dirty="0" smtClean="0"/>
          </a:p>
          <a:p>
            <a:pPr algn="just">
              <a:spcAft>
                <a:spcPts val="0"/>
              </a:spcAft>
            </a:pPr>
            <a:r>
              <a:rPr lang="ru-RU" dirty="0" smtClean="0"/>
              <a:t>На </a:t>
            </a:r>
            <a:r>
              <a:rPr lang="ru-RU" dirty="0"/>
              <a:t>настоящий момент </a:t>
            </a:r>
            <a:r>
              <a:rPr lang="ru-RU" b="1" dirty="0">
                <a:solidFill>
                  <a:srgbClr val="FF0000"/>
                </a:solidFill>
              </a:rPr>
              <a:t>вакцинация</a:t>
            </a:r>
            <a:r>
              <a:rPr lang="ru-RU" dirty="0"/>
              <a:t> является самым мощным оружием в борьбе с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r>
              <a:rPr lang="ru-RU" dirty="0"/>
              <a:t>Вакцинация необходима, поскольку она уменьшает вероятность тяжелой формы заболевания и снижает скорость передачи вируса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dirty="0"/>
          </a:p>
          <a:p>
            <a:pPr algn="just">
              <a:spcAft>
                <a:spcPts val="0"/>
              </a:spcAft>
            </a:pPr>
            <a:r>
              <a:rPr lang="ru-RU" dirty="0" smtClean="0"/>
              <a:t>В </a:t>
            </a:r>
            <a:r>
              <a:rPr lang="ru-RU" dirty="0"/>
              <a:t>Беларуси </a:t>
            </a:r>
            <a:r>
              <a:rPr lang="ru-RU" b="1" dirty="0"/>
              <a:t>с 9 </a:t>
            </a:r>
            <a:r>
              <a:rPr lang="ru-RU" b="1" dirty="0" smtClean="0"/>
              <a:t>октября 2021 г. </a:t>
            </a:r>
            <a:r>
              <a:rPr lang="ru-RU" dirty="0" smtClean="0"/>
              <a:t>ношение </a:t>
            </a:r>
            <a:r>
              <a:rPr lang="ru-RU" dirty="0"/>
              <a:t>масок и соблюдение дистанции в общественных местах станет </a:t>
            </a:r>
            <a:r>
              <a:rPr lang="ru-RU" b="1" dirty="0" smtClean="0">
                <a:solidFill>
                  <a:srgbClr val="FF0000"/>
                </a:solidFill>
              </a:rPr>
              <a:t>обязательным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930" y="5870941"/>
            <a:ext cx="2317485" cy="4651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5BDD21E-AB02-4D68-86D5-734EB9884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415" y="5979295"/>
            <a:ext cx="448874" cy="448874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03" y="44307"/>
            <a:ext cx="4790886" cy="677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0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30378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Твое здоровье в твоих руках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7901881" y="1309917"/>
            <a:ext cx="39867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Возрождена система республиканских отраслевых спартакиад. </a:t>
            </a:r>
          </a:p>
          <a:p>
            <a:pPr algn="just">
              <a:spcAft>
                <a:spcPts val="0"/>
              </a:spcAft>
            </a:pPr>
            <a:r>
              <a:rPr lang="ru-RU" dirty="0" smtClean="0"/>
              <a:t>Проводятся </a:t>
            </a:r>
            <a:r>
              <a:rPr lang="ru-RU" dirty="0"/>
              <a:t>соревнования среди детей и </a:t>
            </a:r>
            <a:r>
              <a:rPr lang="ru-RU" dirty="0" smtClean="0"/>
              <a:t>подростков</a:t>
            </a:r>
          </a:p>
          <a:p>
            <a:pPr algn="just">
              <a:spcAft>
                <a:spcPts val="0"/>
              </a:spcAft>
            </a:pPr>
            <a:r>
              <a:rPr lang="ru-RU" dirty="0" smtClean="0"/>
              <a:t>по </a:t>
            </a:r>
            <a:r>
              <a:rPr lang="ru-RU" dirty="0"/>
              <a:t>футболу </a:t>
            </a:r>
            <a:r>
              <a:rPr lang="ru-RU" b="1" dirty="0"/>
              <a:t>«Кожаный мяч</a:t>
            </a:r>
            <a:r>
              <a:rPr lang="ru-RU" b="1" dirty="0" smtClean="0"/>
              <a:t>»</a:t>
            </a:r>
            <a:r>
              <a:rPr lang="ru-RU" dirty="0" smtClean="0"/>
              <a:t>,</a:t>
            </a:r>
          </a:p>
          <a:p>
            <a:pPr algn="just">
              <a:spcAft>
                <a:spcPts val="0"/>
              </a:spcAft>
            </a:pPr>
            <a:r>
              <a:rPr lang="ru-RU" dirty="0" smtClean="0"/>
              <a:t>по </a:t>
            </a:r>
            <a:r>
              <a:rPr lang="ru-RU" dirty="0"/>
              <a:t>гандболу – </a:t>
            </a:r>
            <a:r>
              <a:rPr lang="ru-RU" b="1" dirty="0"/>
              <a:t>«Стремительный мяч</a:t>
            </a:r>
            <a:r>
              <a:rPr lang="ru-RU" b="1" dirty="0" smtClean="0"/>
              <a:t>»</a:t>
            </a:r>
            <a:r>
              <a:rPr lang="ru-RU" dirty="0" smtClean="0"/>
              <a:t>,</a:t>
            </a:r>
          </a:p>
          <a:p>
            <a:pPr algn="just">
              <a:spcAft>
                <a:spcPts val="0"/>
              </a:spcAft>
            </a:pPr>
            <a:r>
              <a:rPr lang="ru-RU" dirty="0" smtClean="0"/>
              <a:t>по </a:t>
            </a:r>
            <a:r>
              <a:rPr lang="ru-RU" dirty="0"/>
              <a:t>биатлону – </a:t>
            </a:r>
            <a:r>
              <a:rPr lang="ru-RU" b="1" dirty="0"/>
              <a:t>«Снежный снайпер»</a:t>
            </a:r>
            <a:r>
              <a:rPr lang="ru-RU" dirty="0"/>
              <a:t>, республиканский хоккейный турнир </a:t>
            </a:r>
            <a:r>
              <a:rPr lang="ru-RU" b="1" dirty="0"/>
              <a:t>«Золотая шайба» </a:t>
            </a:r>
            <a:r>
              <a:rPr lang="ru-RU" dirty="0"/>
              <a:t>на призы Президента Республики Беларусь.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32005" y="4172239"/>
            <a:ext cx="6124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В </a:t>
            </a:r>
            <a:r>
              <a:rPr lang="ru-RU" dirty="0"/>
              <a:t>стране </a:t>
            </a:r>
            <a:r>
              <a:rPr lang="ru-RU" dirty="0" smtClean="0"/>
              <a:t>реализуют важную </a:t>
            </a:r>
            <a:r>
              <a:rPr lang="ru-RU" dirty="0"/>
              <a:t>задачу: физкультурой должны регулярно заниматься </a:t>
            </a:r>
            <a:r>
              <a:rPr lang="ru-RU" b="1" dirty="0" smtClean="0"/>
              <a:t>30–40 %</a:t>
            </a:r>
            <a:r>
              <a:rPr lang="ru-RU" dirty="0" smtClean="0"/>
              <a:t> </a:t>
            </a:r>
            <a:r>
              <a:rPr lang="ru-RU" dirty="0"/>
              <a:t>населения, а здоровый образ жизни должен стать визитной карточкой Беларуси.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Ежегодно </a:t>
            </a:r>
            <a:r>
              <a:rPr lang="ru-RU" dirty="0"/>
              <a:t>в Беларуси проводятся около </a:t>
            </a:r>
            <a:r>
              <a:rPr lang="ru-RU" b="1" dirty="0"/>
              <a:t>22 тыс. </a:t>
            </a:r>
            <a:r>
              <a:rPr lang="ru-RU" dirty="0"/>
              <a:t>спортивно-массовых мероприятий</a:t>
            </a:r>
            <a:r>
              <a:rPr lang="ru-RU" dirty="0" smtClean="0"/>
              <a:t>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/>
              <a:t>Традиционными стали состязания </a:t>
            </a:r>
            <a:r>
              <a:rPr lang="ru-RU" b="1" dirty="0"/>
              <a:t>«Белорусская лыжня»</a:t>
            </a:r>
            <a:r>
              <a:rPr lang="ru-RU" dirty="0"/>
              <a:t>, международные </a:t>
            </a:r>
            <a:r>
              <a:rPr lang="ru-RU" b="1" dirty="0"/>
              <a:t>Минский </a:t>
            </a:r>
            <a:r>
              <a:rPr lang="ru-RU" b="1" dirty="0" err="1"/>
              <a:t>велокарнавал</a:t>
            </a:r>
            <a:r>
              <a:rPr lang="ru-RU" b="1" dirty="0"/>
              <a:t> </a:t>
            </a:r>
            <a:r>
              <a:rPr lang="ru-RU" dirty="0"/>
              <a:t>и </a:t>
            </a:r>
            <a:r>
              <a:rPr lang="ru-RU" b="1" dirty="0"/>
              <a:t>Минский полумарафон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094" y="1541999"/>
            <a:ext cx="4503864" cy="25339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1209" y="1457632"/>
            <a:ext cx="1000125" cy="819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072">
            <a:off x="6648726" y="1887448"/>
            <a:ext cx="1000125" cy="838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3303" y="2417369"/>
            <a:ext cx="1000125" cy="8953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7522" y="5463962"/>
            <a:ext cx="2447712" cy="137683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1138" y="3009051"/>
            <a:ext cx="1000125" cy="876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5532" y="4172239"/>
            <a:ext cx="2536881" cy="14273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3452" y="4663977"/>
            <a:ext cx="2655135" cy="13812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822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272746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EB9329CE-86D8-4D9F-8D37-0253DC2780EB}"/>
              </a:ext>
            </a:extLst>
          </p:cNvPr>
          <p:cNvSpPr/>
          <p:nvPr/>
        </p:nvSpPr>
        <p:spPr>
          <a:xfrm>
            <a:off x="513074" y="1352312"/>
            <a:ext cx="11578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Беларуси функционируют более </a:t>
            </a:r>
            <a:r>
              <a:rPr lang="ru-RU" sz="2000" b="1" dirty="0"/>
              <a:t>23 тыс. </a:t>
            </a:r>
            <a:r>
              <a:rPr lang="ru-RU" sz="2000" dirty="0"/>
              <a:t>физкультурно-спортивных сооружений. В каждом областном центре есть Дворец спорта, крытая ледовая площадка.</a:t>
            </a:r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455201" y="2293470"/>
            <a:ext cx="52019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/>
              <a:t>Открылись физкультурно-оздоровительные комплексы в Березино, Бресте, Борисове, </a:t>
            </a:r>
            <a:r>
              <a:rPr lang="ru-RU" sz="2000" dirty="0" err="1"/>
              <a:t>Воложине</a:t>
            </a:r>
            <a:r>
              <a:rPr lang="ru-RU" sz="2000" dirty="0"/>
              <a:t>, Костюковичах, Столбцах, </a:t>
            </a:r>
            <a:r>
              <a:rPr lang="ru-RU" sz="2000" dirty="0" err="1"/>
              <a:t>Столине</a:t>
            </a:r>
            <a:r>
              <a:rPr lang="ru-RU" sz="2000" dirty="0"/>
              <a:t>, Червене, Ушачах, </a:t>
            </a:r>
            <a:r>
              <a:rPr lang="ru-RU" sz="2000" dirty="0" err="1"/>
              <a:t>Раубичах</a:t>
            </a:r>
            <a:r>
              <a:rPr lang="ru-RU" sz="2000" dirty="0"/>
              <a:t>, Краснополье. Построены спортивный комплекс для игровых видов спорта с </a:t>
            </a:r>
            <a:r>
              <a:rPr lang="ru-RU" sz="2000" dirty="0" err="1"/>
              <a:t>лыжероллерной</a:t>
            </a:r>
            <a:r>
              <a:rPr lang="ru-RU" sz="2000" dirty="0"/>
              <a:t> трассой в Орше, стадионы в Барановичах, Лиде, Борисове, Ивацевичах, ледовая арена в Шклове.</a:t>
            </a:r>
          </a:p>
          <a:p>
            <a:pPr algn="just">
              <a:spcAft>
                <a:spcPts val="0"/>
              </a:spcAft>
            </a:pPr>
            <a:endParaRPr lang="ru-RU" sz="2000" dirty="0" smtClean="0"/>
          </a:p>
          <a:p>
            <a:pPr algn="just">
              <a:spcAft>
                <a:spcPts val="0"/>
              </a:spcAft>
            </a:pPr>
            <a:r>
              <a:rPr lang="ru-RU" sz="2000" dirty="0" smtClean="0"/>
              <a:t>Площадки спорткомплексов мирового класса в Беларуси доступны и для </a:t>
            </a:r>
            <a:r>
              <a:rPr lang="ru-RU" sz="2000" dirty="0"/>
              <a:t>профессиональных </a:t>
            </a:r>
            <a:r>
              <a:rPr lang="ru-RU" sz="2000" dirty="0" smtClean="0"/>
              <a:t>спортсменов, </a:t>
            </a:r>
            <a:r>
              <a:rPr lang="ru-RU" sz="2000" dirty="0"/>
              <a:t>и </a:t>
            </a:r>
            <a:r>
              <a:rPr lang="ru-RU" sz="2000" dirty="0" smtClean="0"/>
              <a:t>для </a:t>
            </a:r>
            <a:r>
              <a:rPr lang="ru-RU" sz="2000" dirty="0" smtClean="0"/>
              <a:t>любителей.</a:t>
            </a:r>
            <a:endParaRPr lang="ru-RU" sz="2000" dirty="0"/>
          </a:p>
        </p:txBody>
      </p:sp>
      <p:sp>
        <p:nvSpPr>
          <p:cNvPr id="12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30378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Твое здоровье в твоих руках</a:t>
            </a:r>
          </a:p>
        </p:txBody>
      </p:sp>
      <p:pic>
        <p:nvPicPr>
          <p:cNvPr id="4" name="Рисунок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8696" y="2404119"/>
            <a:ext cx="2869095" cy="64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98557" y="3081680"/>
            <a:ext cx="302474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 smtClean="0"/>
              <a:t>Информационная страница «Спорт в Беларуси»</a:t>
            </a:r>
            <a:endParaRPr lang="en-US" sz="1600" i="1" dirty="0"/>
          </a:p>
        </p:txBody>
      </p:sp>
      <p:pic>
        <p:nvPicPr>
          <p:cNvPr id="2050" name="Picture 2" descr="http://disk.yandex.net/qr/?clean=1&amp;text=https://clck.ru/YBU5U">
            <a:hlinkClick r:id="rId3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305" y="2486368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141" y="2728600"/>
            <a:ext cx="563630" cy="558972"/>
          </a:xfrm>
          <a:prstGeom prst="rect">
            <a:avLst/>
          </a:prstGeom>
        </p:spPr>
      </p:pic>
      <p:pic>
        <p:nvPicPr>
          <p:cNvPr id="7" name="Рисунок 6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5116" y="3975014"/>
            <a:ext cx="1349768" cy="14765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141" y="4527583"/>
            <a:ext cx="563630" cy="55897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298557" y="5514584"/>
            <a:ext cx="2262887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 smtClean="0"/>
              <a:t>Видеофрагменты о спортивных объектах в Республике Беларусь</a:t>
            </a:r>
            <a:endParaRPr lang="en-US" sz="1600" i="1" dirty="0"/>
          </a:p>
        </p:txBody>
      </p:sp>
      <p:pic>
        <p:nvPicPr>
          <p:cNvPr id="2054" name="Picture 6" descr="http://disk.yandex.net/qr/?clean=1&amp;text=https://clck.ru/YBUDr">
            <a:hlinkClick r:id="rId8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305" y="4417214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64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4299</TotalTime>
  <Words>824</Words>
  <Application>Microsoft Office PowerPoint</Application>
  <PresentationFormat>Произвольный</PresentationFormat>
  <Paragraphs>79</Paragraphs>
  <Slides>8</Slides>
  <Notes>4</Notes>
  <HiddenSlides>1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 Light</vt:lpstr>
      <vt:lpstr>Arial Black</vt:lpstr>
      <vt:lpstr>Calibri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Пользователь Windows</cp:lastModifiedBy>
  <cp:revision>303</cp:revision>
  <cp:lastPrinted>2018-12-07T06:48:34Z</cp:lastPrinted>
  <dcterms:created xsi:type="dcterms:W3CDTF">2018-12-03T10:14:15Z</dcterms:created>
  <dcterms:modified xsi:type="dcterms:W3CDTF">2021-10-19T06:20:41Z</dcterms:modified>
</cp:coreProperties>
</file>