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5" r:id="rId5"/>
    <p:sldId id="291" r:id="rId6"/>
    <p:sldId id="294" r:id="rId7"/>
    <p:sldId id="284" r:id="rId8"/>
    <p:sldId id="290" r:id="rId9"/>
    <p:sldId id="289" r:id="rId10"/>
    <p:sldId id="285" r:id="rId11"/>
    <p:sldId id="271" r:id="rId12"/>
    <p:sldId id="264" r:id="rId13"/>
    <p:sldId id="267" r:id="rId14"/>
    <p:sldId id="258" r:id="rId15"/>
    <p:sldId id="280" r:id="rId16"/>
    <p:sldId id="259" r:id="rId17"/>
    <p:sldId id="275" r:id="rId18"/>
    <p:sldId id="281" r:id="rId19"/>
    <p:sldId id="274" r:id="rId20"/>
    <p:sldId id="277" r:id="rId21"/>
    <p:sldId id="279" r:id="rId22"/>
    <p:sldId id="286" r:id="rId23"/>
    <p:sldId id="288" r:id="rId24"/>
    <p:sldId id="262" r:id="rId25"/>
    <p:sldId id="263" r:id="rId26"/>
    <p:sldId id="260" r:id="rId27"/>
    <p:sldId id="273" r:id="rId28"/>
    <p:sldId id="278" r:id="rId29"/>
    <p:sldId id="261" r:id="rId30"/>
    <p:sldId id="276" r:id="rId31"/>
    <p:sldId id="287" r:id="rId32"/>
    <p:sldId id="269" r:id="rId33"/>
    <p:sldId id="270" r:id="rId34"/>
    <p:sldId id="29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576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5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1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1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8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6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9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5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7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5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9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2A20-DD16-4E14-90F7-29047CB67E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4359-9345-443E-AD3C-705FDB16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1085" y="20512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3a</a:t>
            </a:r>
            <a:r>
              <a:rPr lang="ru-RU" b="1" dirty="0" err="1" smtClean="0"/>
              <a:t>падная</a:t>
            </a:r>
            <a:r>
              <a:rPr lang="ru-RU" b="1" dirty="0" smtClean="0"/>
              <a:t> Беларусь и воссоединение белорусского народа 17 сентября 1939 г.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55771" y="5819036"/>
            <a:ext cx="5673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i="1" dirty="0" smtClean="0"/>
              <a:t>Материалы ЕДИ, сентябрь 2021 г.</a:t>
            </a:r>
          </a:p>
          <a:p>
            <a:pPr algn="r"/>
            <a:r>
              <a:rPr lang="ru-RU" sz="1400" i="1" dirty="0" smtClean="0"/>
              <a:t>Подготовлено деканом факультета </a:t>
            </a:r>
          </a:p>
          <a:p>
            <a:pPr algn="r"/>
            <a:r>
              <a:rPr lang="ru-RU" sz="1400" i="1" dirty="0" smtClean="0"/>
              <a:t>истории, коммуникации и туризма В.А. </a:t>
            </a:r>
            <a:r>
              <a:rPr lang="ru-RU" sz="1400" i="1" dirty="0" err="1" smtClean="0"/>
              <a:t>Белозоровичем</a:t>
            </a:r>
            <a:endParaRPr lang="ru-RU" sz="1400" i="1" dirty="0" smtClean="0"/>
          </a:p>
          <a:p>
            <a:pPr algn="r"/>
            <a:r>
              <a:rPr lang="ru-RU" sz="1400" i="1" dirty="0" smtClean="0"/>
              <a:t>УО «Гродненский государственный университет имени Янки Купалы»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95386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Проволочные заграждения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Гродно, оставленные при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отступлении </a:t>
            </a:r>
            <a:r>
              <a:rPr lang="ru-RU" sz="3200" b="1" dirty="0"/>
              <a:t>польской армией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1939 году</a:t>
            </a:r>
          </a:p>
        </p:txBody>
      </p:sp>
      <p:pic>
        <p:nvPicPr>
          <p:cNvPr id="24578" name="Picture 2" descr="Проволочные заграждения в Гродно, оставленные при отступлении польской армией в 1939 год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6775640" y="365125"/>
            <a:ext cx="4578160" cy="60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8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28.userapi.com/c858136/v858136317/64a91/quYfiEjQ04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31" y="440418"/>
            <a:ext cx="918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5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Солдаты бывшей польской армии беседуют с красноармейцем </a:t>
            </a:r>
            <a:r>
              <a:rPr lang="ru-RU" sz="3600" b="1" dirty="0" err="1" smtClean="0"/>
              <a:t>А.О.Нетребой</a:t>
            </a:r>
            <a:r>
              <a:rPr lang="ru-RU" sz="3600" b="1" dirty="0" smtClean="0"/>
              <a:t>. Сентябрь 1939 г.</a:t>
            </a:r>
            <a:endParaRPr lang="ru-RU" sz="3600" b="1" dirty="0"/>
          </a:p>
        </p:txBody>
      </p:sp>
      <p:pic>
        <p:nvPicPr>
          <p:cNvPr id="7170" name="Picture 2" descr="https://sun9-17.userapi.com/c852128/v852128855/a6f5/THjJ-70vY4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6"/>
          <a:stretch/>
        </p:blipFill>
        <p:spPr bwMode="auto">
          <a:xfrm>
            <a:off x="2580340" y="1325563"/>
            <a:ext cx="7031317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5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Красноармейцы беседуют с военнопленными польскими солдатами.</a:t>
            </a:r>
          </a:p>
        </p:txBody>
      </p:sp>
      <p:pic>
        <p:nvPicPr>
          <p:cNvPr id="9218" name="Picture 2" descr="https://sun9-71.userapi.com/c846217/v846217097/18d9b1/Q9lf2z1kDm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/>
          <a:stretch/>
        </p:blipFill>
        <p:spPr bwMode="auto">
          <a:xfrm>
            <a:off x="1993762" y="1190171"/>
            <a:ext cx="811738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4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31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Митинг в Гродно. Осень </a:t>
            </a:r>
            <a:r>
              <a:rPr lang="ru-RU" sz="3600" b="1" dirty="0"/>
              <a:t>1939 г.</a:t>
            </a:r>
          </a:p>
        </p:txBody>
      </p:sp>
      <p:pic>
        <p:nvPicPr>
          <p:cNvPr id="1026" name="Picture 2" descr="https://imgprx.livejournal.net/4b155401bd22d10b6352ebbdd0d21cf489d9f7fc/nRd2i321JUmiaGPuaCqUUyPO4DXR13rMs6vu1BLNx4WsaVEAxdMF8QMxgp-Z2G_Hn1Ldo3854CVU0hk2uuSWyVbs4bfjR4MQTCOum8DN304FxIUoE-FwSzqBKTNvbl9tOVOe-bbvD7ex9jP9ulQR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77" y="1457188"/>
            <a:ext cx="7837645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1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Вид одной из улиц г. Гродно в дни присоединения Западной Белоруссии к </a:t>
            </a:r>
            <a:r>
              <a:rPr lang="ru-RU" sz="3200" b="1" dirty="0" smtClean="0"/>
              <a:t>СССР. 1939 г.</a:t>
            </a:r>
            <a:endParaRPr lang="ru-RU" sz="3200" b="1" dirty="0"/>
          </a:p>
        </p:txBody>
      </p:sp>
      <p:pic>
        <p:nvPicPr>
          <p:cNvPr id="21506" name="Picture 2" descr="http://andcvet.narod.ru/berlin45/13/04/max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03" y="1557641"/>
            <a:ext cx="7895794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7.userapi.com/c851432/v851432495/ae1c4/2W9bL8-OF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80" y="800553"/>
            <a:ext cx="748386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9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14" y="541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Крестьяне деревни </a:t>
            </a:r>
            <a:r>
              <a:rPr lang="ru-RU" sz="3200" b="1" dirty="0" err="1"/>
              <a:t>Колодина</a:t>
            </a:r>
            <a:r>
              <a:rPr lang="ru-RU" sz="3200" b="1" dirty="0"/>
              <a:t> идут на выборы в Народное собрание Западной </a:t>
            </a:r>
            <a:r>
              <a:rPr lang="ru-RU" sz="3200" b="1" dirty="0" smtClean="0"/>
              <a:t>Беларуси. 1939 г.</a:t>
            </a:r>
            <a:endParaRPr lang="ru-RU" sz="3200" b="1" dirty="0"/>
          </a:p>
        </p:txBody>
      </p:sp>
      <p:pic>
        <p:nvPicPr>
          <p:cNvPr id="16386" name="Picture 2" descr="https://sun9-25.userapi.com/c850232/v850232569/d7953/Ta1O4jA2i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26" y="1379762"/>
            <a:ext cx="7774466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Группа молодежи из г. </a:t>
            </a:r>
            <a:r>
              <a:rPr lang="ru-RU" sz="2800" b="1" dirty="0" err="1"/>
              <a:t>Белостока</a:t>
            </a:r>
            <a:r>
              <a:rPr lang="ru-RU" sz="2800" b="1" dirty="0"/>
              <a:t> направляется в агитационный велопробег, посвященный выборам в Народное собрание Западной </a:t>
            </a:r>
            <a:r>
              <a:rPr lang="ru-RU" sz="2800" b="1" dirty="0" smtClean="0"/>
              <a:t>Беларуси.</a:t>
            </a:r>
            <a:endParaRPr lang="ru-RU" sz="2800" b="1" dirty="0"/>
          </a:p>
        </p:txBody>
      </p:sp>
      <p:pic>
        <p:nvPicPr>
          <p:cNvPr id="22530" name="Picture 2" descr="http://andcvet.narod.ru/berlin45/13/04/max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22" y="1690688"/>
            <a:ext cx="645235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4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3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Делегаты на Народное Собрание Западной </a:t>
            </a:r>
            <a:r>
              <a:rPr lang="ru-RU" sz="3200" b="1" dirty="0" smtClean="0"/>
              <a:t>Беларуси. 1939 г.</a:t>
            </a:r>
            <a:endParaRPr lang="ru-RU" sz="3200" b="1" dirty="0"/>
          </a:p>
        </p:txBody>
      </p:sp>
      <p:pic>
        <p:nvPicPr>
          <p:cNvPr id="15362" name="Picture 2" descr="https://sun9-70.userapi.com/c856016/v856016501/275d9/deuH2EmosB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7526" r="3524" b="22260"/>
          <a:stretch/>
        </p:blipFill>
        <p:spPr bwMode="auto">
          <a:xfrm>
            <a:off x="753832" y="1407886"/>
            <a:ext cx="10684336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2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16886" b="14304"/>
          <a:stretch/>
        </p:blipFill>
        <p:spPr>
          <a:xfrm>
            <a:off x="1751972" y="288835"/>
            <a:ext cx="8548217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57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Делегат Народного собрания </a:t>
            </a:r>
            <a:r>
              <a:rPr lang="ru-RU" sz="3200" b="1" dirty="0" err="1" smtClean="0"/>
              <a:t>С.О.Притыцкий</a:t>
            </a:r>
            <a:endParaRPr lang="ru-RU" sz="3200" b="1" dirty="0"/>
          </a:p>
        </p:txBody>
      </p:sp>
      <p:pic>
        <p:nvPicPr>
          <p:cNvPr id="18434" name="Picture 2" descr="https://sun9-58.userapi.com/c849136/v849136177/124cb0/0DwzuPYi5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30" y="1256166"/>
            <a:ext cx="7875796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8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2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Народный сход Западной Беларуси. 28 октября 1939 г.</a:t>
            </a:r>
            <a:endParaRPr lang="ru-RU" sz="3200" b="1" dirty="0"/>
          </a:p>
        </p:txBody>
      </p:sp>
      <p:pic>
        <p:nvPicPr>
          <p:cNvPr id="20482" name="Picture 2" descr="https://www.drogichin.by/wp-content/uploads/2019/09/000022_9CAE55460CD406874325834A00273CEE_51001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49" y="1415823"/>
            <a:ext cx="7616053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belta.by/uploads/lotus/news/000022_2ED208E22231E7CE4325834A00268312_9166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0"/>
          <a:stretch/>
        </p:blipFill>
        <p:spPr bwMode="auto">
          <a:xfrm>
            <a:off x="141061" y="206828"/>
            <a:ext cx="5924015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www.belta.by/uploads/lotus/news/000022_2ED208E22231E7CE4325834A00268312_2205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1"/>
          <a:stretch/>
        </p:blipFill>
        <p:spPr bwMode="auto">
          <a:xfrm>
            <a:off x="6234338" y="206828"/>
            <a:ext cx="5804814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6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а фото: Западная Беларусь под властью Польши, автор: gender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53" y="180974"/>
            <a:ext cx="8917445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82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Крестьяне деревни </a:t>
            </a:r>
            <a:r>
              <a:rPr lang="ru-RU" sz="3600" b="1" dirty="0" err="1"/>
              <a:t>Бацюти</a:t>
            </a:r>
            <a:r>
              <a:rPr lang="ru-RU" sz="3600" b="1" dirty="0"/>
              <a:t> выдвигают кандидатов в окружную избирательную комиссию</a:t>
            </a:r>
            <a:r>
              <a:rPr lang="ru-RU" sz="3600" b="1" dirty="0" smtClean="0"/>
              <a:t>. 1940 г.</a:t>
            </a:r>
            <a:endParaRPr lang="ru-RU" sz="3600" b="1" dirty="0"/>
          </a:p>
        </p:txBody>
      </p:sp>
      <p:pic>
        <p:nvPicPr>
          <p:cNvPr id="5122" name="Picture 2" descr="https://sun9-18.userapi.com/c849520/v849520215/166446/M0GwLNxQi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1824" r="1114" b="7106"/>
          <a:stretch/>
        </p:blipFill>
        <p:spPr bwMode="auto">
          <a:xfrm>
            <a:off x="1132113" y="1901370"/>
            <a:ext cx="9927773" cy="48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95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1657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Выборы в Верховные Советы СССР и БССР. На снимке: Жители деревни </a:t>
            </a:r>
            <a:r>
              <a:rPr lang="ru-RU" sz="3200" b="1" dirty="0" err="1" smtClean="0"/>
              <a:t>Батечки</a:t>
            </a:r>
            <a:r>
              <a:rPr lang="ru-RU" sz="3200" b="1" dirty="0" smtClean="0"/>
              <a:t> </a:t>
            </a:r>
            <a:r>
              <a:rPr lang="ru-RU" sz="3200" b="1" dirty="0"/>
              <a:t>получают избирательные бюллетени.</a:t>
            </a:r>
          </a:p>
        </p:txBody>
      </p:sp>
      <p:pic>
        <p:nvPicPr>
          <p:cNvPr id="6146" name="Picture 2" descr="https://sun9-40.userapi.com/c856016/v856016501/27609/SlVT7QEnB2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6" y="1491342"/>
            <a:ext cx="7578947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Аграрная реформа</a:t>
            </a:r>
            <a:endParaRPr lang="ru-RU" dirty="0"/>
          </a:p>
        </p:txBody>
      </p:sp>
      <p:pic>
        <p:nvPicPr>
          <p:cNvPr id="3074" name="Picture 2" descr="https://sun9-56.userapi.com/c856016/v856016501/275a1/u1xBOeXsWE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2652" r="3418" b="15086"/>
          <a:stretch/>
        </p:blipFill>
        <p:spPr bwMode="auto">
          <a:xfrm>
            <a:off x="2351314" y="1233715"/>
            <a:ext cx="7767106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17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/>
              <a:t>Раздел помещичьей земли крестьянами </a:t>
            </a:r>
            <a:br>
              <a:rPr lang="ru-RU" sz="3200" b="1" dirty="0" smtClean="0"/>
            </a:br>
            <a:r>
              <a:rPr lang="ru-RU" sz="3200" b="1" dirty="0" smtClean="0"/>
              <a:t>Волковысского повета. 10 октября 1939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https://ic.pics.livejournal.com/blender_chat/82014120/301487/301487_9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4522" r="1577" b="14892"/>
          <a:stretch/>
        </p:blipFill>
        <p:spPr bwMode="auto">
          <a:xfrm>
            <a:off x="1422398" y="1385888"/>
            <a:ext cx="8984733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27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8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/>
              <a:t>Западнобелорусские</a:t>
            </a:r>
            <a:r>
              <a:rPr lang="ru-RU" sz="3200" b="1" dirty="0"/>
              <a:t> крестьяне получили первый трактор. 1940 г</a:t>
            </a:r>
            <a:r>
              <a:rPr lang="ru-RU" i="1" dirty="0"/>
              <a:t>. </a:t>
            </a:r>
            <a:endParaRPr lang="ru-RU" dirty="0"/>
          </a:p>
        </p:txBody>
      </p:sp>
      <p:pic>
        <p:nvPicPr>
          <p:cNvPr id="19458" name="Picture 2" descr="Западнобелорусские крестьяне получили первый трактор, 1940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66383"/>
            <a:ext cx="778740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14" y="1587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/>
              <a:t>Группа шофёров и механиков, бывших безработных, в </a:t>
            </a:r>
            <a:r>
              <a:rPr lang="ru-RU" sz="3100" b="1" dirty="0" err="1"/>
              <a:t>автогараже</a:t>
            </a:r>
            <a:r>
              <a:rPr lang="ru-RU" sz="3100" b="1" dirty="0"/>
              <a:t> г. Барановичи, 1939 год</a:t>
            </a:r>
            <a:r>
              <a:rPr lang="ru-RU" sz="3100" b="1" dirty="0" smtClean="0"/>
              <a:t>.</a:t>
            </a:r>
            <a:endParaRPr lang="ru-RU" sz="3100" dirty="0"/>
          </a:p>
        </p:txBody>
      </p:sp>
      <p:pic>
        <p:nvPicPr>
          <p:cNvPr id="4098" name="Picture 2" descr="https://sun9-53.userapi.com/c848416/v848416740/15b6ea/0dejoMwBs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484312"/>
            <a:ext cx="8017025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3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3.bp.blogspot.com/-uf-NERGGSNM/VvkNq4E4P1I/AAAAAAAAH5g/mIqkcHAc6fkBBw7jhXqG5ssbghDo9sv3w/s1600/%25D0%259A%25D0%25B0%25D1%2580%25D1%2582%25D0%25B0%2B%25D0%259F%25D0%25BE%25D0%25BB%25D1%258C%25D1%2589%25D1%2596%2B%25D0%25A0%25D0%259E%25D0%25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89" y="223375"/>
            <a:ext cx="7111111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0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171" y="77106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/>
              <a:t>Ликвидация неграмотности в Западной Беларуси. 1940 г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7410" name="Picture 2" descr="https://sun9-26.userapi.com/c847122/v847122950/198651/1lZj6VnZW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52" y="1257526"/>
            <a:ext cx="701849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83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56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Гродненский пединститут. 1940 г.</a:t>
            </a:r>
            <a:endParaRPr lang="ru-RU" sz="3200" b="1" dirty="0"/>
          </a:p>
        </p:txBody>
      </p:sp>
      <p:pic>
        <p:nvPicPr>
          <p:cNvPr id="28674" name="Picture 2" descr="Женская гимназ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1"/>
          <a:stretch/>
        </p:blipFill>
        <p:spPr bwMode="auto">
          <a:xfrm>
            <a:off x="1224360" y="1481818"/>
            <a:ext cx="974327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68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Зрители выходят из кинотеатра после просмотра советского фильма. 1940 г.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1266" name="Picture 2" descr="https://sun9-57.userapi.com/c854224/v854224462/f39b4/FjW8KuqNH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57" y="1528307"/>
            <a:ext cx="7616686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55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Жители д. </a:t>
            </a:r>
            <a:r>
              <a:rPr lang="ru-RU" sz="3200" b="1" dirty="0" err="1" smtClean="0"/>
              <a:t>Засетье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Дятловского</a:t>
            </a:r>
            <a:r>
              <a:rPr lang="ru-RU" sz="3200" b="1" dirty="0" smtClean="0"/>
              <a:t> района слушают Москву.</a:t>
            </a:r>
            <a:endParaRPr lang="ru-RU" sz="3200" b="1" dirty="0"/>
          </a:p>
        </p:txBody>
      </p:sp>
      <p:pic>
        <p:nvPicPr>
          <p:cNvPr id="12290" name="Picture 2" descr="https://sun9-49.userapi.com/c851228/v851228424/1ac1da/_DAvB9TEVk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16808" r="926" b="4135"/>
          <a:stretch/>
        </p:blipFill>
        <p:spPr bwMode="auto">
          <a:xfrm>
            <a:off x="1959393" y="1422399"/>
            <a:ext cx="7951684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37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atherineasquithgallery.com/uploads/posts/2021-02/1613443781_32-p-fon-dlya-prezentatsii-pro-belarus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17" y="208865"/>
            <a:ext cx="8400000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2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elayarus.by/upload/iblock/766/20181127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2" y="588962"/>
            <a:ext cx="11454551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5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рестьяне Западной Беларуси страдали от малоземелья и безземелья, налогового притеснения и чиновничьего произвола. Безземельных кресть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18973" r="2190" b="26591"/>
          <a:stretch/>
        </p:blipFill>
        <p:spPr bwMode="auto">
          <a:xfrm>
            <a:off x="1959429" y="1190171"/>
            <a:ext cx="7997372" cy="39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1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utejszy.ru/images/phocagallery/Brestskaja/Lunineckij/lachva/lachv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1701" r="1489" b="1270"/>
          <a:stretch/>
        </p:blipFill>
        <p:spPr bwMode="auto">
          <a:xfrm>
            <a:off x="2490106" y="710293"/>
            <a:ext cx="7143751" cy="51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8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Крестьяне Полесского воеводства </a:t>
            </a:r>
            <a:endParaRPr lang="ru-RU" sz="3200" b="1" dirty="0"/>
          </a:p>
        </p:txBody>
      </p:sp>
      <p:pic>
        <p:nvPicPr>
          <p:cNvPr id="23554" name="Picture 2" descr="БССР vs Западная Белоруссия. Ч.2. Сельское хозяйств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2" t="2303" r="2325"/>
          <a:stretch/>
        </p:blipFill>
        <p:spPr bwMode="auto">
          <a:xfrm>
            <a:off x="8258631" y="1436915"/>
            <a:ext cx="3293158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БССР vs Западная Белоруссия. Ч.2. Сельское хозяйств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1097" r="50324" b="50750"/>
          <a:stretch/>
        </p:blipFill>
        <p:spPr bwMode="auto">
          <a:xfrm>
            <a:off x="580536" y="1436915"/>
            <a:ext cx="734381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1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Ведущая роль в организации борьбы трудящихся Западной Беларуси по-прежнему принадлежала КПЗБ. Она воспитала крупных организаторов револ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8576" b="13677"/>
          <a:stretch/>
        </p:blipFill>
        <p:spPr bwMode="auto">
          <a:xfrm>
            <a:off x="624115" y="333828"/>
            <a:ext cx="8472260" cy="49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Активное участие в национально-освободительной борьбе принимали Коммунистический Союз Молодёжи Западной Беларуси (КСМЗБ), Меж-дународна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9767" r="51595" b="16260"/>
          <a:stretch/>
        </p:blipFill>
        <p:spPr bwMode="auto">
          <a:xfrm>
            <a:off x="8636000" y="1843313"/>
            <a:ext cx="3338286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4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2.ppt-online.org/files2/slide/e/EnwkSfy08p4JArqNUCWLMKxsclV9oQaYmgGIuP/slid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14006" r="58292" b="15863"/>
          <a:stretch/>
        </p:blipFill>
        <p:spPr bwMode="auto">
          <a:xfrm>
            <a:off x="624114" y="769256"/>
            <a:ext cx="347507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cloud.prezentacii.org/19/01/114471/images/screen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3670" r="893" b="5854"/>
          <a:stretch/>
        </p:blipFill>
        <p:spPr bwMode="auto">
          <a:xfrm>
            <a:off x="4426877" y="769256"/>
            <a:ext cx="7452226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50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247</Words>
  <Application>Microsoft Office PowerPoint</Application>
  <PresentationFormat>Произвольный</PresentationFormat>
  <Paragraphs>26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3aпадная Беларусь и воссоединение белорусского народа 17 сентября 1939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Крестьяне Полесского воеводства </vt:lpstr>
      <vt:lpstr>Презентация PowerPoint</vt:lpstr>
      <vt:lpstr>Презентация PowerPoint</vt:lpstr>
      <vt:lpstr>Проволочные заграждения  в Гродно, оставленные при  отступлении польской армией  в 1939 году</vt:lpstr>
      <vt:lpstr>Презентация PowerPoint</vt:lpstr>
      <vt:lpstr>Солдаты бывшей польской армии беседуют с красноармейцем А.О.Нетребой. Сентябрь 1939 г.</vt:lpstr>
      <vt:lpstr>Красноармейцы беседуют с военнопленными польскими солдатами.</vt:lpstr>
      <vt:lpstr>Митинг в Гродно. Осень 1939 г.</vt:lpstr>
      <vt:lpstr>Вид одной из улиц г. Гродно в дни присоединения Западной Белоруссии к СССР. 1939 г.</vt:lpstr>
      <vt:lpstr>Презентация PowerPoint</vt:lpstr>
      <vt:lpstr>Крестьяне деревни Колодина идут на выборы в Народное собрание Западной Беларуси. 1939 г.</vt:lpstr>
      <vt:lpstr>Группа молодежи из г. Белостока направляется в агитационный велопробег, посвященный выборам в Народное собрание Западной Беларуси.</vt:lpstr>
      <vt:lpstr>Делегаты на Народное Собрание Западной Беларуси. 1939 г.</vt:lpstr>
      <vt:lpstr>Делегат Народного собрания С.О.Притыцкий</vt:lpstr>
      <vt:lpstr>Народный сход Западной Беларуси. 28 октября 1939 г.</vt:lpstr>
      <vt:lpstr>Презентация PowerPoint</vt:lpstr>
      <vt:lpstr>Презентация PowerPoint</vt:lpstr>
      <vt:lpstr>Крестьяне деревни Бацюти выдвигают кандидатов в окружную избирательную комиссию. 1940 г.</vt:lpstr>
      <vt:lpstr>Выборы в Верховные Советы СССР и БССР. На снимке: Жители деревни Батечки получают избирательные бюллетени.</vt:lpstr>
      <vt:lpstr>Аграрная реформа</vt:lpstr>
      <vt:lpstr>Раздел помещичьей земли крестьянами  Волковысского повета. 10 октября 1939 г.</vt:lpstr>
      <vt:lpstr>Западнобелорусские крестьяне получили первый трактор. 1940 г. </vt:lpstr>
      <vt:lpstr>Группа шофёров и механиков, бывших безработных, в автогараже г. Барановичи, 1939 год.</vt:lpstr>
      <vt:lpstr>Ликвидация неграмотности в Западной Беларуси. 1940 г.</vt:lpstr>
      <vt:lpstr>Гродненский пединститут. 1940 г.</vt:lpstr>
      <vt:lpstr>Зрители выходят из кинотеатра после просмотра советского фильма. 1940 г.  </vt:lpstr>
      <vt:lpstr>Жители д. Засетье Дятловского района слушают Москву.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СКЕРСЬ МАРИЯ АНТОНОВНА</cp:lastModifiedBy>
  <cp:revision>20</cp:revision>
  <dcterms:created xsi:type="dcterms:W3CDTF">2021-09-13T17:31:01Z</dcterms:created>
  <dcterms:modified xsi:type="dcterms:W3CDTF">2021-09-15T07:40:33Z</dcterms:modified>
</cp:coreProperties>
</file>