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48" r:id="rId3"/>
    <p:sldId id="351" r:id="rId4"/>
    <p:sldId id="345" r:id="rId5"/>
    <p:sldId id="349" r:id="rId6"/>
    <p:sldId id="350" r:id="rId7"/>
    <p:sldId id="346" r:id="rId8"/>
    <p:sldId id="347" r:id="rId9"/>
    <p:sldId id="354" r:id="rId10"/>
    <p:sldId id="355" r:id="rId11"/>
    <p:sldId id="352" r:id="rId12"/>
    <p:sldId id="356" r:id="rId13"/>
    <p:sldId id="357" r:id="rId14"/>
    <p:sldId id="358" r:id="rId15"/>
    <p:sldId id="257" r:id="rId16"/>
    <p:sldId id="330" r:id="rId17"/>
    <p:sldId id="329" r:id="rId18"/>
    <p:sldId id="333" r:id="rId19"/>
    <p:sldId id="264" r:id="rId20"/>
    <p:sldId id="286" r:id="rId21"/>
    <p:sldId id="334" r:id="rId22"/>
    <p:sldId id="340" r:id="rId23"/>
    <p:sldId id="342" r:id="rId24"/>
    <p:sldId id="338" r:id="rId25"/>
    <p:sldId id="343" r:id="rId26"/>
    <p:sldId id="353" r:id="rId27"/>
  </p:sldIdLst>
  <p:sldSz cx="9144000" cy="5143500" type="screen16x9"/>
  <p:notesSz cx="6761163" cy="9942513"/>
  <p:embeddedFontLst>
    <p:embeddedFont>
      <p:font typeface="Ravie" pitchFamily="82" charset="0"/>
      <p:regular r:id="rId30"/>
    </p:embeddedFont>
    <p:embeddedFont>
      <p:font typeface="Andalus" pitchFamily="18" charset="-78"/>
      <p:regular r:id="rId31"/>
    </p:embeddedFont>
    <p:embeddedFont>
      <p:font typeface="NSimSun" pitchFamily="49" charset="-122"/>
      <p:regular r:id="rId32"/>
    </p:embeddedFont>
    <p:embeddedFont>
      <p:font typeface="Roboto" pitchFamily="2" charset="0"/>
      <p:bold r:id="rId33"/>
    </p:embeddedFont>
    <p:embeddedFont>
      <p:font typeface="Arvo" charset="0"/>
      <p:regular r:id="rId34"/>
      <p:bold r:id="rId35"/>
      <p:italic r:id="rId36"/>
      <p:boldItalic r:id="rId37"/>
    </p:embeddedFont>
    <p:embeddedFont>
      <p:font typeface="Roboto Condensed" charset="0"/>
      <p:regular r:id="rId38"/>
      <p:bold r:id="rId39"/>
      <p:italic r:id="rId40"/>
      <p:boldItalic r:id="rId41"/>
    </p:embeddedFont>
    <p:embeddedFont>
      <p:font typeface="Roboto Condensed Light" charset="0"/>
      <p:regular r:id="rId42"/>
      <p:bold r:id="rId43"/>
      <p:italic r:id="rId44"/>
      <p:boldItalic r:id="rId4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2B69"/>
    <a:srgbClr val="213253"/>
    <a:srgbClr val="FF9900"/>
    <a:srgbClr val="0C3668"/>
    <a:srgbClr val="E6AF00"/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DACE428-9D3C-4CCE-8A86-B24C957FCC12}">
  <a:tblStyle styleId="{5DACE428-9D3C-4CCE-8A86-B24C957FCC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122" d="100"/>
          <a:sy n="122" d="100"/>
        </p:scale>
        <p:origin x="-613" y="-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0.fntdata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font" Target="fonts/font13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font" Target="fonts/font11.fntdata"/><Relationship Id="rId45" Type="http://schemas.openxmlformats.org/officeDocument/2006/relationships/font" Target="fonts/font1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7.fntdata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4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openxmlformats.org/officeDocument/2006/relationships/font" Target="fonts/font14.fntdata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55DC2-7CBF-4607-89E4-9FB7F3B75B1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F14BFB2-0391-4A1A-B254-A73170ACF2DD}">
      <dgm:prSet phldrT="[Текст]"/>
      <dgm:spPr/>
      <dgm:t>
        <a:bodyPr/>
        <a:lstStyle/>
        <a:p>
          <a:r>
            <a:rPr lang="ru-RU" dirty="0" smtClean="0"/>
            <a:t>предоставление первого рабочего места</a:t>
          </a:r>
          <a:endParaRPr lang="ru-RU" dirty="0"/>
        </a:p>
      </dgm:t>
    </dgm:pt>
    <dgm:pt modelId="{0D8A05FE-83D8-45D1-A7AA-68927EA44846}" type="parTrans" cxnId="{9B0B5715-0954-45F9-AFB0-AB792E14F6C3}">
      <dgm:prSet/>
      <dgm:spPr/>
      <dgm:t>
        <a:bodyPr/>
        <a:lstStyle/>
        <a:p>
          <a:endParaRPr lang="ru-RU"/>
        </a:p>
      </dgm:t>
    </dgm:pt>
    <dgm:pt modelId="{A69E54DE-0D62-4803-BAD1-58C265961B89}" type="sibTrans" cxnId="{9B0B5715-0954-45F9-AFB0-AB792E14F6C3}">
      <dgm:prSet/>
      <dgm:spPr/>
      <dgm:t>
        <a:bodyPr/>
        <a:lstStyle/>
        <a:p>
          <a:endParaRPr lang="ru-RU"/>
        </a:p>
      </dgm:t>
    </dgm:pt>
    <dgm:pt modelId="{A6098A99-14DA-41F9-85F6-6309FC894D4F}">
      <dgm:prSet phldrT="[Текст]"/>
      <dgm:spPr/>
      <dgm:t>
        <a:bodyPr/>
        <a:lstStyle/>
        <a:p>
          <a:r>
            <a:rPr lang="ru-RU" dirty="0" smtClean="0"/>
            <a:t>предоставление гарантий в связи с распределением </a:t>
          </a:r>
          <a:endParaRPr lang="ru-RU" dirty="0"/>
        </a:p>
      </dgm:t>
    </dgm:pt>
    <dgm:pt modelId="{9F67D6DB-15E9-4E34-AC25-BEF90A9A1D20}" type="parTrans" cxnId="{FA0B35FF-3CD9-477D-AECD-CD7A92EB3AA7}">
      <dgm:prSet/>
      <dgm:spPr/>
      <dgm:t>
        <a:bodyPr/>
        <a:lstStyle/>
        <a:p>
          <a:endParaRPr lang="ru-RU"/>
        </a:p>
      </dgm:t>
    </dgm:pt>
    <dgm:pt modelId="{02DFAF8B-4677-4C10-AB12-9EEDE2E0A3F5}" type="sibTrans" cxnId="{FA0B35FF-3CD9-477D-AECD-CD7A92EB3AA7}">
      <dgm:prSet/>
      <dgm:spPr/>
      <dgm:t>
        <a:bodyPr/>
        <a:lstStyle/>
        <a:p>
          <a:endParaRPr lang="ru-RU"/>
        </a:p>
      </dgm:t>
    </dgm:pt>
    <dgm:pt modelId="{5B13C03E-D108-4ACC-8085-206525455C1A}">
      <dgm:prSet phldrT="[Текст]"/>
      <dgm:spPr/>
      <dgm:t>
        <a:bodyPr/>
        <a:lstStyle/>
        <a:p>
          <a:r>
            <a:rPr lang="ru-RU" dirty="0" smtClean="0"/>
            <a:t>предоставление компенсации в связи с распределением</a:t>
          </a:r>
          <a:endParaRPr lang="ru-RU" dirty="0"/>
        </a:p>
      </dgm:t>
    </dgm:pt>
    <dgm:pt modelId="{ED17959F-FF08-4B80-99DD-0C8F3868E413}" type="parTrans" cxnId="{FB183079-BE40-424E-964B-ED8C2606B5E1}">
      <dgm:prSet/>
      <dgm:spPr/>
      <dgm:t>
        <a:bodyPr/>
        <a:lstStyle/>
        <a:p>
          <a:endParaRPr lang="ru-RU"/>
        </a:p>
      </dgm:t>
    </dgm:pt>
    <dgm:pt modelId="{5E57973B-812C-4C4C-AEC6-2DDF14E64B8A}" type="sibTrans" cxnId="{FB183079-BE40-424E-964B-ED8C2606B5E1}">
      <dgm:prSet/>
      <dgm:spPr/>
      <dgm:t>
        <a:bodyPr/>
        <a:lstStyle/>
        <a:p>
          <a:endParaRPr lang="ru-RU"/>
        </a:p>
      </dgm:t>
    </dgm:pt>
    <dgm:pt modelId="{E09BC0E4-02D8-4C1F-9F29-C340A629AEC1}" type="pres">
      <dgm:prSet presAssocID="{B8D55DC2-7CBF-4607-89E4-9FB7F3B75B19}" presName="compositeShape" presStyleCnt="0">
        <dgm:presLayoutVars>
          <dgm:dir/>
          <dgm:resizeHandles/>
        </dgm:presLayoutVars>
      </dgm:prSet>
      <dgm:spPr/>
    </dgm:pt>
    <dgm:pt modelId="{AC7467B6-16E2-470A-87B6-303302A82931}" type="pres">
      <dgm:prSet presAssocID="{B8D55DC2-7CBF-4607-89E4-9FB7F3B75B19}" presName="pyramid" presStyleLbl="node1" presStyleIdx="0" presStyleCnt="1" custScaleX="135437" custLinFactNeighborX="-39952" custLinFactNeighborY="11019"/>
      <dgm:spPr>
        <a:solidFill>
          <a:srgbClr val="213253"/>
        </a:solidFill>
        <a:ln>
          <a:solidFill>
            <a:srgbClr val="213253"/>
          </a:solidFill>
        </a:ln>
      </dgm:spPr>
    </dgm:pt>
    <dgm:pt modelId="{6FD0E1B6-7E3B-45FA-9F4F-4F5473E4D3B9}" type="pres">
      <dgm:prSet presAssocID="{B8D55DC2-7CBF-4607-89E4-9FB7F3B75B19}" presName="theList" presStyleCnt="0"/>
      <dgm:spPr/>
    </dgm:pt>
    <dgm:pt modelId="{72FF00C9-733F-4F86-9DCC-FA93BA734BA2}" type="pres">
      <dgm:prSet presAssocID="{2F14BFB2-0391-4A1A-B254-A73170ACF2DD}" presName="aNode" presStyleLbl="fgAcc1" presStyleIdx="0" presStyleCnt="3" custLinFactNeighborX="8626" custLinFactNeighborY="-36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306E0-FA31-48B7-94CA-615B7A8C17F8}" type="pres">
      <dgm:prSet presAssocID="{2F14BFB2-0391-4A1A-B254-A73170ACF2DD}" presName="aSpace" presStyleCnt="0"/>
      <dgm:spPr/>
    </dgm:pt>
    <dgm:pt modelId="{BEC08D18-9D8C-48DC-8560-674A1322CD46}" type="pres">
      <dgm:prSet presAssocID="{A6098A99-14DA-41F9-85F6-6309FC894D4F}" presName="aNode" presStyleLbl="fgAcc1" presStyleIdx="1" presStyleCnt="3" custLinFactNeighborX="8626" custLinFactNeighborY="-43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A4029-7CC0-4D6C-A1E5-A0ACCB54A173}" type="pres">
      <dgm:prSet presAssocID="{A6098A99-14DA-41F9-85F6-6309FC894D4F}" presName="aSpace" presStyleCnt="0"/>
      <dgm:spPr/>
    </dgm:pt>
    <dgm:pt modelId="{C9888C8C-B6EE-4841-BAFC-211B34B2F2A3}" type="pres">
      <dgm:prSet presAssocID="{5B13C03E-D108-4ACC-8085-206525455C1A}" presName="aNode" presStyleLbl="fgAcc1" presStyleIdx="2" presStyleCnt="3" custLinFactNeighborX="8626" custLinFactNeighborY="-40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CA2C9-3B79-4C78-A4D7-26BAC29D0079}" type="pres">
      <dgm:prSet presAssocID="{5B13C03E-D108-4ACC-8085-206525455C1A}" presName="aSpace" presStyleCnt="0"/>
      <dgm:spPr/>
    </dgm:pt>
  </dgm:ptLst>
  <dgm:cxnLst>
    <dgm:cxn modelId="{FB183079-BE40-424E-964B-ED8C2606B5E1}" srcId="{B8D55DC2-7CBF-4607-89E4-9FB7F3B75B19}" destId="{5B13C03E-D108-4ACC-8085-206525455C1A}" srcOrd="2" destOrd="0" parTransId="{ED17959F-FF08-4B80-99DD-0C8F3868E413}" sibTransId="{5E57973B-812C-4C4C-AEC6-2DDF14E64B8A}"/>
    <dgm:cxn modelId="{AEF232C8-6363-4C5B-9BD3-43FBC329D1FC}" type="presOf" srcId="{A6098A99-14DA-41F9-85F6-6309FC894D4F}" destId="{BEC08D18-9D8C-48DC-8560-674A1322CD46}" srcOrd="0" destOrd="0" presId="urn:microsoft.com/office/officeart/2005/8/layout/pyramid2"/>
    <dgm:cxn modelId="{9C7B8998-C11F-4E34-9427-FB49EAD95BBA}" type="presOf" srcId="{5B13C03E-D108-4ACC-8085-206525455C1A}" destId="{C9888C8C-B6EE-4841-BAFC-211B34B2F2A3}" srcOrd="0" destOrd="0" presId="urn:microsoft.com/office/officeart/2005/8/layout/pyramid2"/>
    <dgm:cxn modelId="{9B0B5715-0954-45F9-AFB0-AB792E14F6C3}" srcId="{B8D55DC2-7CBF-4607-89E4-9FB7F3B75B19}" destId="{2F14BFB2-0391-4A1A-B254-A73170ACF2DD}" srcOrd="0" destOrd="0" parTransId="{0D8A05FE-83D8-45D1-A7AA-68927EA44846}" sibTransId="{A69E54DE-0D62-4803-BAD1-58C265961B89}"/>
    <dgm:cxn modelId="{449CAA76-B309-4B45-9947-4A6A9209BEC2}" type="presOf" srcId="{B8D55DC2-7CBF-4607-89E4-9FB7F3B75B19}" destId="{E09BC0E4-02D8-4C1F-9F29-C340A629AEC1}" srcOrd="0" destOrd="0" presId="urn:microsoft.com/office/officeart/2005/8/layout/pyramid2"/>
    <dgm:cxn modelId="{CF512AF7-8AF9-4F7D-AADD-2A025DD8B5F8}" type="presOf" srcId="{2F14BFB2-0391-4A1A-B254-A73170ACF2DD}" destId="{72FF00C9-733F-4F86-9DCC-FA93BA734BA2}" srcOrd="0" destOrd="0" presId="urn:microsoft.com/office/officeart/2005/8/layout/pyramid2"/>
    <dgm:cxn modelId="{FA0B35FF-3CD9-477D-AECD-CD7A92EB3AA7}" srcId="{B8D55DC2-7CBF-4607-89E4-9FB7F3B75B19}" destId="{A6098A99-14DA-41F9-85F6-6309FC894D4F}" srcOrd="1" destOrd="0" parTransId="{9F67D6DB-15E9-4E34-AC25-BEF90A9A1D20}" sibTransId="{02DFAF8B-4677-4C10-AB12-9EEDE2E0A3F5}"/>
    <dgm:cxn modelId="{D3A5113F-D446-4B2B-8E9E-16CECA73FB4B}" type="presParOf" srcId="{E09BC0E4-02D8-4C1F-9F29-C340A629AEC1}" destId="{AC7467B6-16E2-470A-87B6-303302A82931}" srcOrd="0" destOrd="0" presId="urn:microsoft.com/office/officeart/2005/8/layout/pyramid2"/>
    <dgm:cxn modelId="{8CA837D7-65CD-431F-A8C6-BB484855FD55}" type="presParOf" srcId="{E09BC0E4-02D8-4C1F-9F29-C340A629AEC1}" destId="{6FD0E1B6-7E3B-45FA-9F4F-4F5473E4D3B9}" srcOrd="1" destOrd="0" presId="urn:microsoft.com/office/officeart/2005/8/layout/pyramid2"/>
    <dgm:cxn modelId="{477697B4-68A9-41B1-ADCB-119FE5AF5466}" type="presParOf" srcId="{6FD0E1B6-7E3B-45FA-9F4F-4F5473E4D3B9}" destId="{72FF00C9-733F-4F86-9DCC-FA93BA734BA2}" srcOrd="0" destOrd="0" presId="urn:microsoft.com/office/officeart/2005/8/layout/pyramid2"/>
    <dgm:cxn modelId="{363AFC0D-7F02-46A0-BF28-01AF430BDFE2}" type="presParOf" srcId="{6FD0E1B6-7E3B-45FA-9F4F-4F5473E4D3B9}" destId="{B9A306E0-FA31-48B7-94CA-615B7A8C17F8}" srcOrd="1" destOrd="0" presId="urn:microsoft.com/office/officeart/2005/8/layout/pyramid2"/>
    <dgm:cxn modelId="{A625D228-6250-4624-B878-77FFD735EB89}" type="presParOf" srcId="{6FD0E1B6-7E3B-45FA-9F4F-4F5473E4D3B9}" destId="{BEC08D18-9D8C-48DC-8560-674A1322CD46}" srcOrd="2" destOrd="0" presId="urn:microsoft.com/office/officeart/2005/8/layout/pyramid2"/>
    <dgm:cxn modelId="{20883698-2822-468B-BE1E-5BD009C3A3AE}" type="presParOf" srcId="{6FD0E1B6-7E3B-45FA-9F4F-4F5473E4D3B9}" destId="{8B6A4029-7CC0-4D6C-A1E5-A0ACCB54A173}" srcOrd="3" destOrd="0" presId="urn:microsoft.com/office/officeart/2005/8/layout/pyramid2"/>
    <dgm:cxn modelId="{0355B2DA-E90F-488A-83AF-E55E85892637}" type="presParOf" srcId="{6FD0E1B6-7E3B-45FA-9F4F-4F5473E4D3B9}" destId="{C9888C8C-B6EE-4841-BAFC-211B34B2F2A3}" srcOrd="4" destOrd="0" presId="urn:microsoft.com/office/officeart/2005/8/layout/pyramid2"/>
    <dgm:cxn modelId="{8A83DE4B-308B-498C-8149-32BE53DA23A1}" type="presParOf" srcId="{6FD0E1B6-7E3B-45FA-9F4F-4F5473E4D3B9}" destId="{616CA2C9-3B79-4C78-A4D7-26BAC29D007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E8198A-61AF-4D3D-BCF2-0C3070DD23DA}" type="doc">
      <dgm:prSet loTypeId="urn:microsoft.com/office/officeart/2005/8/layout/hierarchy5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74F886-FF87-4B71-9EFE-A8DFD1681AE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213253"/>
              </a:solidFill>
            </a:rPr>
            <a:t>Молодой специалист</a:t>
          </a:r>
          <a:endParaRPr lang="ru-RU" sz="1600" b="1" dirty="0">
            <a:solidFill>
              <a:srgbClr val="213253"/>
            </a:solidFill>
          </a:endParaRPr>
        </a:p>
      </dgm:t>
    </dgm:pt>
    <dgm:pt modelId="{4DF47944-E851-4DE7-A538-6B53BB7D4ECE}" type="parTrans" cxnId="{7B3CAC91-2151-4DF0-89FB-13B49AF1BED2}">
      <dgm:prSet/>
      <dgm:spPr/>
      <dgm:t>
        <a:bodyPr/>
        <a:lstStyle/>
        <a:p>
          <a:endParaRPr lang="ru-RU"/>
        </a:p>
      </dgm:t>
    </dgm:pt>
    <dgm:pt modelId="{DD05CACE-4CBC-4528-A69F-84A3552EE2F2}" type="sibTrans" cxnId="{7B3CAC91-2151-4DF0-89FB-13B49AF1BED2}">
      <dgm:prSet/>
      <dgm:spPr/>
      <dgm:t>
        <a:bodyPr/>
        <a:lstStyle/>
        <a:p>
          <a:endParaRPr lang="ru-RU"/>
        </a:p>
      </dgm:t>
    </dgm:pt>
    <dgm:pt modelId="{5F0501C0-56AE-4025-85BA-8FB73B902F00}">
      <dgm:prSet phldrT="[Текст]" custT="1"/>
      <dgm:spPr/>
      <dgm:t>
        <a:bodyPr/>
        <a:lstStyle/>
        <a:p>
          <a:r>
            <a:rPr lang="ru-RU" sz="1000" dirty="0" smtClean="0"/>
            <a:t>выпускник, работающий по распределению, перераспределению в соответствии с полученной специальностью, присвоенной квалификацией и (или) степенью, получивший:</a:t>
          </a:r>
          <a:endParaRPr lang="ru-RU" sz="1000" dirty="0"/>
        </a:p>
      </dgm:t>
    </dgm:pt>
    <dgm:pt modelId="{50CF6BA1-730B-4698-AF57-953F59542B9A}" type="parTrans" cxnId="{727533DD-CBA5-4197-8AE9-60E1A4B13D96}">
      <dgm:prSet/>
      <dgm:spPr/>
      <dgm:t>
        <a:bodyPr/>
        <a:lstStyle/>
        <a:p>
          <a:endParaRPr lang="ru-RU"/>
        </a:p>
      </dgm:t>
    </dgm:pt>
    <dgm:pt modelId="{AF43D15D-296C-4D7D-97BA-E8937B91828C}" type="sibTrans" cxnId="{727533DD-CBA5-4197-8AE9-60E1A4B13D96}">
      <dgm:prSet/>
      <dgm:spPr/>
      <dgm:t>
        <a:bodyPr/>
        <a:lstStyle/>
        <a:p>
          <a:endParaRPr lang="ru-RU"/>
        </a:p>
      </dgm:t>
    </dgm:pt>
    <dgm:pt modelId="{3A143845-36E0-4B79-A977-DCC9420E09B4}">
      <dgm:prSet phldrT="[Текст]" custT="1"/>
      <dgm:spPr/>
      <dgm:t>
        <a:bodyPr/>
        <a:lstStyle/>
        <a:p>
          <a:r>
            <a:rPr lang="ru-RU" sz="900" dirty="0" smtClean="0"/>
            <a:t>высшее, среднее специальное, профессионально-техническое образование в </a:t>
          </a:r>
          <a:r>
            <a:rPr lang="ru-RU" sz="900" b="1" u="none" dirty="0" smtClean="0"/>
            <a:t>дневной форме </a:t>
          </a:r>
          <a:r>
            <a:rPr lang="ru-RU" sz="900" dirty="0" smtClean="0"/>
            <a:t>получения образования </a:t>
          </a:r>
          <a:r>
            <a:rPr lang="ru-RU" sz="900" b="1" dirty="0" smtClean="0"/>
            <a:t>за счет средств республиканского и (или) местных бюджетов</a:t>
          </a:r>
          <a:r>
            <a:rPr lang="ru-RU" sz="900" dirty="0" smtClean="0"/>
            <a:t>, кроме лиц, обучавшихся на условиях целевой подготовки</a:t>
          </a:r>
          <a:endParaRPr lang="ru-RU" sz="900" dirty="0"/>
        </a:p>
      </dgm:t>
    </dgm:pt>
    <dgm:pt modelId="{DC6DEE7B-FAE3-4526-B031-E7030DB70B33}" type="parTrans" cxnId="{600D5CF0-7ACB-4866-AE87-28823133A7D5}">
      <dgm:prSet/>
      <dgm:spPr/>
      <dgm:t>
        <a:bodyPr/>
        <a:lstStyle/>
        <a:p>
          <a:endParaRPr lang="ru-RU"/>
        </a:p>
      </dgm:t>
    </dgm:pt>
    <dgm:pt modelId="{4E359ABB-3EA6-4329-91B6-ED2B0FD4ADAE}" type="sibTrans" cxnId="{600D5CF0-7ACB-4866-AE87-28823133A7D5}">
      <dgm:prSet/>
      <dgm:spPr/>
      <dgm:t>
        <a:bodyPr/>
        <a:lstStyle/>
        <a:p>
          <a:endParaRPr lang="ru-RU"/>
        </a:p>
      </dgm:t>
    </dgm:pt>
    <dgm:pt modelId="{8CF61D68-C8F1-4692-9468-A564BA7B3DE6}">
      <dgm:prSet phldrT="[Текст]" custT="1"/>
      <dgm:spPr/>
      <dgm:t>
        <a:bodyPr/>
        <a:lstStyle/>
        <a:p>
          <a:r>
            <a:rPr lang="ru-RU" sz="900" dirty="0" smtClean="0"/>
            <a:t>среднее специальное, высшее образование, </a:t>
          </a:r>
          <a:r>
            <a:rPr lang="ru-RU" sz="900" b="1" dirty="0" smtClean="0"/>
            <a:t>не менее половины срока получения образования которых </a:t>
          </a:r>
          <a:r>
            <a:rPr lang="ru-RU" sz="900" b="0" dirty="0" smtClean="0"/>
            <a:t>финансировалось</a:t>
          </a:r>
          <a:r>
            <a:rPr lang="ru-RU" sz="900" b="1" dirty="0" smtClean="0"/>
            <a:t> за счет средств республиканского и (или) местных бюджетов </a:t>
          </a:r>
          <a:r>
            <a:rPr lang="ru-RU" sz="900" dirty="0" smtClean="0"/>
            <a:t>и осуществлялось в </a:t>
          </a:r>
          <a:r>
            <a:rPr lang="ru-RU" sz="900" b="1" dirty="0" smtClean="0"/>
            <a:t>дневной форме </a:t>
          </a:r>
          <a:r>
            <a:rPr lang="ru-RU" sz="900" dirty="0" smtClean="0"/>
            <a:t>получения образования, кроме лиц, на момент распределения обучающихся в вечерней, заочной или дистанционной форме получения образования и работающих по получаемой специальности, проходящих военную службу по контракту, а также обучавшихся на условиях целевой подготовки</a:t>
          </a:r>
          <a:endParaRPr lang="ru-RU" sz="900" dirty="0"/>
        </a:p>
      </dgm:t>
    </dgm:pt>
    <dgm:pt modelId="{C3BD40CE-6C1C-44E1-B425-B75CBD3A26BC}" type="parTrans" cxnId="{7C01FA65-78B0-43D9-BEBE-61D051CAF4C6}">
      <dgm:prSet/>
      <dgm:spPr/>
      <dgm:t>
        <a:bodyPr/>
        <a:lstStyle/>
        <a:p>
          <a:endParaRPr lang="ru-RU"/>
        </a:p>
      </dgm:t>
    </dgm:pt>
    <dgm:pt modelId="{9D69FE14-43B0-4F91-8324-011ED43A4885}" type="sibTrans" cxnId="{7C01FA65-78B0-43D9-BEBE-61D051CAF4C6}">
      <dgm:prSet/>
      <dgm:spPr/>
      <dgm:t>
        <a:bodyPr/>
        <a:lstStyle/>
        <a:p>
          <a:endParaRPr lang="ru-RU"/>
        </a:p>
      </dgm:t>
    </dgm:pt>
    <dgm:pt modelId="{C9F25D25-3B80-42EE-B840-C918A5BC4901}">
      <dgm:prSet phldrT="[Текст]" custT="1"/>
      <dgm:spPr/>
      <dgm:t>
        <a:bodyPr/>
        <a:lstStyle/>
        <a:p>
          <a:r>
            <a:rPr lang="ru-RU" sz="900" dirty="0" smtClean="0"/>
            <a:t>выпускник, направленный, перенаправленный на работу в соответствии с заключенными договорами и получивший в </a:t>
          </a:r>
          <a:r>
            <a:rPr lang="ru-RU" sz="900" b="1" dirty="0" smtClean="0"/>
            <a:t>дневной форме</a:t>
          </a:r>
          <a:r>
            <a:rPr lang="ru-RU" sz="900" dirty="0" smtClean="0"/>
            <a:t> получения образования </a:t>
          </a:r>
          <a:r>
            <a:rPr lang="ru-RU" sz="900" b="1" dirty="0" smtClean="0"/>
            <a:t>научно-ориентированное  образование за счет средств республиканского бюджета,                                                                                        </a:t>
          </a:r>
          <a:r>
            <a:rPr lang="ru-RU" sz="900" dirty="0" smtClean="0"/>
            <a:t>выпускник, направленный, перенаправленный на работу в соответствии с договором о </a:t>
          </a:r>
          <a:r>
            <a:rPr lang="ru-RU" sz="900" b="1" i="0" dirty="0" smtClean="0"/>
            <a:t>целевой подготовке </a:t>
          </a:r>
          <a:r>
            <a:rPr lang="ru-RU" sz="900" dirty="0" smtClean="0"/>
            <a:t>специалиста (рабочего, служащего) и получивший высшее образование, среднее специальное, профессионально-техническое образование на условиях целевой подготовки в государственных учреждениях </a:t>
          </a:r>
          <a:r>
            <a:rPr lang="ru-RU" sz="750" dirty="0" smtClean="0"/>
            <a:t>образования</a:t>
          </a:r>
          <a:endParaRPr lang="ru-RU" sz="750" dirty="0"/>
        </a:p>
      </dgm:t>
    </dgm:pt>
    <dgm:pt modelId="{1F1090B6-7988-43BD-A2AD-35716F25B030}" type="parTrans" cxnId="{977AA0D6-A3EB-4992-90C9-7C1999BD2A6C}">
      <dgm:prSet/>
      <dgm:spPr/>
      <dgm:t>
        <a:bodyPr/>
        <a:lstStyle/>
        <a:p>
          <a:endParaRPr lang="ru-RU"/>
        </a:p>
      </dgm:t>
    </dgm:pt>
    <dgm:pt modelId="{98A7FE71-1965-4ADB-B0BD-81BE0F597B61}" type="sibTrans" cxnId="{977AA0D6-A3EB-4992-90C9-7C1999BD2A6C}">
      <dgm:prSet/>
      <dgm:spPr/>
      <dgm:t>
        <a:bodyPr/>
        <a:lstStyle/>
        <a:p>
          <a:endParaRPr lang="ru-RU"/>
        </a:p>
      </dgm:t>
    </dgm:pt>
    <dgm:pt modelId="{8F74672A-41F5-4B50-98EA-E6FA944C813B}">
      <dgm:prSet phldrT="[Текст]" custT="1"/>
      <dgm:spPr/>
      <dgm:t>
        <a:bodyPr/>
        <a:lstStyle/>
        <a:p>
          <a:r>
            <a:rPr lang="ru-RU" sz="900" dirty="0" smtClean="0"/>
            <a:t>выпускник, получивший научно-ориентированное, высшее или среднее специальное образование </a:t>
          </a:r>
          <a:r>
            <a:rPr lang="ru-RU" sz="900" b="1" dirty="0" smtClean="0"/>
            <a:t>в дневной форме на платной основе за счет средств юридических лиц, индивидуальных предпринимателей, физических лиц или собственных средств</a:t>
          </a:r>
          <a:endParaRPr lang="ru-RU" sz="900" dirty="0"/>
        </a:p>
      </dgm:t>
    </dgm:pt>
    <dgm:pt modelId="{370F96A9-EA6F-4583-97E6-F47DA05A829B}" type="parTrans" cxnId="{0CE9B023-1B8C-48DB-9F37-6CDAA151E1DD}">
      <dgm:prSet/>
      <dgm:spPr/>
      <dgm:t>
        <a:bodyPr/>
        <a:lstStyle/>
        <a:p>
          <a:endParaRPr lang="ru-RU"/>
        </a:p>
      </dgm:t>
    </dgm:pt>
    <dgm:pt modelId="{17F4EBEF-9E61-42D1-8641-35B07B31CA86}" type="sibTrans" cxnId="{0CE9B023-1B8C-48DB-9F37-6CDAA151E1DD}">
      <dgm:prSet/>
      <dgm:spPr/>
      <dgm:t>
        <a:bodyPr/>
        <a:lstStyle/>
        <a:p>
          <a:endParaRPr lang="ru-RU"/>
        </a:p>
      </dgm:t>
    </dgm:pt>
    <dgm:pt modelId="{4D7A6400-37CA-44E2-826A-1A04C6291B52}" type="pres">
      <dgm:prSet presAssocID="{F9E8198A-61AF-4D3D-BCF2-0C3070DD23D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F8F65-765F-41EE-8FF3-74B59736BECC}" type="pres">
      <dgm:prSet presAssocID="{F9E8198A-61AF-4D3D-BCF2-0C3070DD23DA}" presName="hierFlow" presStyleCnt="0"/>
      <dgm:spPr/>
    </dgm:pt>
    <dgm:pt modelId="{068A401D-D715-4019-8EE5-6C2B7DAC98EB}" type="pres">
      <dgm:prSet presAssocID="{F9E8198A-61AF-4D3D-BCF2-0C3070DD23D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D28D573-952D-4245-9F26-24A6919CD6BC}" type="pres">
      <dgm:prSet presAssocID="{5474F886-FF87-4B71-9EFE-A8DFD1681AEA}" presName="Name17" presStyleCnt="0"/>
      <dgm:spPr/>
    </dgm:pt>
    <dgm:pt modelId="{88F2E412-E8DF-4C09-A5D6-9692ADF7BA2E}" type="pres">
      <dgm:prSet presAssocID="{5474F886-FF87-4B71-9EFE-A8DFD1681AEA}" presName="level1Shape" presStyleLbl="node0" presStyleIdx="0" presStyleCnt="1" custScaleX="127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BC0B2C-FFEA-445D-BD0A-DB27F6539A2D}" type="pres">
      <dgm:prSet presAssocID="{5474F886-FF87-4B71-9EFE-A8DFD1681AEA}" presName="hierChild2" presStyleCnt="0"/>
      <dgm:spPr/>
    </dgm:pt>
    <dgm:pt modelId="{A53157E2-621E-4F73-86C0-19CC01A10BD4}" type="pres">
      <dgm:prSet presAssocID="{50CF6BA1-730B-4698-AF57-953F59542B9A}" presName="Name25" presStyleLbl="parChTrans1D2" presStyleIdx="0" presStyleCnt="3"/>
      <dgm:spPr/>
      <dgm:t>
        <a:bodyPr/>
        <a:lstStyle/>
        <a:p>
          <a:endParaRPr lang="ru-RU"/>
        </a:p>
      </dgm:t>
    </dgm:pt>
    <dgm:pt modelId="{B88E63F1-7F38-4A56-B914-2C70F108D7E8}" type="pres">
      <dgm:prSet presAssocID="{50CF6BA1-730B-4698-AF57-953F59542B9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8462F2A-595E-42B8-8B10-09B483FE763A}" type="pres">
      <dgm:prSet presAssocID="{5F0501C0-56AE-4025-85BA-8FB73B902F00}" presName="Name30" presStyleCnt="0"/>
      <dgm:spPr/>
    </dgm:pt>
    <dgm:pt modelId="{E9755DF9-698A-4494-A722-01DDA2F036D5}" type="pres">
      <dgm:prSet presAssocID="{5F0501C0-56AE-4025-85BA-8FB73B902F00}" presName="level2Shape" presStyleLbl="node2" presStyleIdx="0" presStyleCnt="3" custScaleX="201226" custScaleY="124375" custLinFactNeighborX="18780" custLinFactNeighborY="-62979"/>
      <dgm:spPr/>
      <dgm:t>
        <a:bodyPr/>
        <a:lstStyle/>
        <a:p>
          <a:endParaRPr lang="ru-RU"/>
        </a:p>
      </dgm:t>
    </dgm:pt>
    <dgm:pt modelId="{8387620E-9802-470C-A1E2-D31E5380DF02}" type="pres">
      <dgm:prSet presAssocID="{5F0501C0-56AE-4025-85BA-8FB73B902F00}" presName="hierChild3" presStyleCnt="0"/>
      <dgm:spPr/>
    </dgm:pt>
    <dgm:pt modelId="{85CD16E2-4820-466A-AE88-20076FAE76E1}" type="pres">
      <dgm:prSet presAssocID="{DC6DEE7B-FAE3-4526-B031-E7030DB70B33}" presName="Name25" presStyleLbl="parChTrans1D3" presStyleIdx="0" presStyleCnt="2"/>
      <dgm:spPr/>
      <dgm:t>
        <a:bodyPr/>
        <a:lstStyle/>
        <a:p>
          <a:endParaRPr lang="ru-RU"/>
        </a:p>
      </dgm:t>
    </dgm:pt>
    <dgm:pt modelId="{18A2CDF0-95AB-4BFE-A0CD-306B3D77D7DC}" type="pres">
      <dgm:prSet presAssocID="{DC6DEE7B-FAE3-4526-B031-E7030DB70B33}" presName="connTx" presStyleLbl="parChTrans1D3" presStyleIdx="0" presStyleCnt="2"/>
      <dgm:spPr/>
      <dgm:t>
        <a:bodyPr/>
        <a:lstStyle/>
        <a:p>
          <a:endParaRPr lang="ru-RU"/>
        </a:p>
      </dgm:t>
    </dgm:pt>
    <dgm:pt modelId="{BD6DAC00-7BBC-4E88-975A-4A8AD58DAE09}" type="pres">
      <dgm:prSet presAssocID="{3A143845-36E0-4B79-A977-DCC9420E09B4}" presName="Name30" presStyleCnt="0"/>
      <dgm:spPr/>
    </dgm:pt>
    <dgm:pt modelId="{CB13CF53-7E5F-49F4-B6B5-D3D8CD9B2770}" type="pres">
      <dgm:prSet presAssocID="{3A143845-36E0-4B79-A977-DCC9420E09B4}" presName="level2Shape" presStyleLbl="node3" presStyleIdx="0" presStyleCnt="2" custScaleX="245720" custScaleY="130553" custLinFactNeighborX="2848" custLinFactNeighborY="31640"/>
      <dgm:spPr/>
      <dgm:t>
        <a:bodyPr/>
        <a:lstStyle/>
        <a:p>
          <a:endParaRPr lang="ru-RU"/>
        </a:p>
      </dgm:t>
    </dgm:pt>
    <dgm:pt modelId="{49031908-3ABA-4629-B2D4-DFAED6B138D3}" type="pres">
      <dgm:prSet presAssocID="{3A143845-36E0-4B79-A977-DCC9420E09B4}" presName="hierChild3" presStyleCnt="0"/>
      <dgm:spPr/>
    </dgm:pt>
    <dgm:pt modelId="{F0F46AB6-023E-4F27-B33A-ED889C9FD05F}" type="pres">
      <dgm:prSet presAssocID="{C3BD40CE-6C1C-44E1-B425-B75CBD3A26BC}" presName="Name25" presStyleLbl="parChTrans1D3" presStyleIdx="1" presStyleCnt="2"/>
      <dgm:spPr/>
      <dgm:t>
        <a:bodyPr/>
        <a:lstStyle/>
        <a:p>
          <a:endParaRPr lang="ru-RU"/>
        </a:p>
      </dgm:t>
    </dgm:pt>
    <dgm:pt modelId="{0409F8E0-6330-4518-B54C-FD78728E3FFF}" type="pres">
      <dgm:prSet presAssocID="{C3BD40CE-6C1C-44E1-B425-B75CBD3A26BC}" presName="connTx" presStyleLbl="parChTrans1D3" presStyleIdx="1" presStyleCnt="2"/>
      <dgm:spPr/>
      <dgm:t>
        <a:bodyPr/>
        <a:lstStyle/>
        <a:p>
          <a:endParaRPr lang="ru-RU"/>
        </a:p>
      </dgm:t>
    </dgm:pt>
    <dgm:pt modelId="{3229A47F-C88F-4212-904A-12D1C9A37496}" type="pres">
      <dgm:prSet presAssocID="{8CF61D68-C8F1-4692-9468-A564BA7B3DE6}" presName="Name30" presStyleCnt="0"/>
      <dgm:spPr/>
    </dgm:pt>
    <dgm:pt modelId="{6B074169-CCFD-4DE6-896C-C4E19614DBCD}" type="pres">
      <dgm:prSet presAssocID="{8CF61D68-C8F1-4692-9468-A564BA7B3DE6}" presName="level2Shape" presStyleLbl="node3" presStyleIdx="1" presStyleCnt="2" custScaleX="258126" custScaleY="220611" custLinFactNeighborX="-1012" custLinFactNeighborY="32418"/>
      <dgm:spPr/>
      <dgm:t>
        <a:bodyPr/>
        <a:lstStyle/>
        <a:p>
          <a:endParaRPr lang="ru-RU"/>
        </a:p>
      </dgm:t>
    </dgm:pt>
    <dgm:pt modelId="{70B242C2-49B9-4B31-A468-6024D8EAF285}" type="pres">
      <dgm:prSet presAssocID="{8CF61D68-C8F1-4692-9468-A564BA7B3DE6}" presName="hierChild3" presStyleCnt="0"/>
      <dgm:spPr/>
    </dgm:pt>
    <dgm:pt modelId="{C34373E6-964C-4195-8A47-9370D4F5C544}" type="pres">
      <dgm:prSet presAssocID="{1F1090B6-7988-43BD-A2AD-35716F25B030}" presName="Name25" presStyleLbl="parChTrans1D2" presStyleIdx="1" presStyleCnt="3"/>
      <dgm:spPr/>
      <dgm:t>
        <a:bodyPr/>
        <a:lstStyle/>
        <a:p>
          <a:endParaRPr lang="ru-RU"/>
        </a:p>
      </dgm:t>
    </dgm:pt>
    <dgm:pt modelId="{ECE87900-0512-4876-A9A5-F63C00AE808B}" type="pres">
      <dgm:prSet presAssocID="{1F1090B6-7988-43BD-A2AD-35716F25B03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4E7F7F8-8155-41FC-AA6F-DE244517C96B}" type="pres">
      <dgm:prSet presAssocID="{C9F25D25-3B80-42EE-B840-C918A5BC4901}" presName="Name30" presStyleCnt="0"/>
      <dgm:spPr/>
    </dgm:pt>
    <dgm:pt modelId="{057B0890-B21B-477A-B9C2-1EA5B08F5C84}" type="pres">
      <dgm:prSet presAssocID="{C9F25D25-3B80-42EE-B840-C918A5BC4901}" presName="level2Shape" presStyleLbl="node2" presStyleIdx="1" presStyleCnt="3" custScaleX="206907" custScaleY="235364" custLinFactNeighborX="18780" custLinFactNeighborY="-40353"/>
      <dgm:spPr/>
      <dgm:t>
        <a:bodyPr/>
        <a:lstStyle/>
        <a:p>
          <a:endParaRPr lang="ru-RU"/>
        </a:p>
      </dgm:t>
    </dgm:pt>
    <dgm:pt modelId="{676653FB-F87D-4272-BC70-D8F209668554}" type="pres">
      <dgm:prSet presAssocID="{C9F25D25-3B80-42EE-B840-C918A5BC4901}" presName="hierChild3" presStyleCnt="0"/>
      <dgm:spPr/>
    </dgm:pt>
    <dgm:pt modelId="{0B3CB1D6-E544-4993-BE76-8FD930D5E653}" type="pres">
      <dgm:prSet presAssocID="{370F96A9-EA6F-4583-97E6-F47DA05A829B}" presName="Name25" presStyleLbl="parChTrans1D2" presStyleIdx="2" presStyleCnt="3"/>
      <dgm:spPr/>
      <dgm:t>
        <a:bodyPr/>
        <a:lstStyle/>
        <a:p>
          <a:endParaRPr lang="ru-RU"/>
        </a:p>
      </dgm:t>
    </dgm:pt>
    <dgm:pt modelId="{943A5861-D735-4268-896D-8F8671D202F3}" type="pres">
      <dgm:prSet presAssocID="{370F96A9-EA6F-4583-97E6-F47DA05A829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8B11B05-F81B-4FEB-BF28-8278DC40ECCE}" type="pres">
      <dgm:prSet presAssocID="{8F74672A-41F5-4B50-98EA-E6FA944C813B}" presName="Name30" presStyleCnt="0"/>
      <dgm:spPr/>
    </dgm:pt>
    <dgm:pt modelId="{267379B0-66B7-44EC-AA31-E3AD001B7F7D}" type="pres">
      <dgm:prSet presAssocID="{8F74672A-41F5-4B50-98EA-E6FA944C813B}" presName="level2Shape" presStyleLbl="node2" presStyleIdx="2" presStyleCnt="3" custScaleX="207635" custScaleY="96469" custLinFactNeighborX="18781" custLinFactNeighborY="-9914"/>
      <dgm:spPr/>
      <dgm:t>
        <a:bodyPr/>
        <a:lstStyle/>
        <a:p>
          <a:endParaRPr lang="ru-RU"/>
        </a:p>
      </dgm:t>
    </dgm:pt>
    <dgm:pt modelId="{1DCCDCE9-D631-4BE9-B86C-842A9FCC972C}" type="pres">
      <dgm:prSet presAssocID="{8F74672A-41F5-4B50-98EA-E6FA944C813B}" presName="hierChild3" presStyleCnt="0"/>
      <dgm:spPr/>
    </dgm:pt>
    <dgm:pt modelId="{8F524967-77A3-4EA3-9541-F1BEE091143D}" type="pres">
      <dgm:prSet presAssocID="{F9E8198A-61AF-4D3D-BCF2-0C3070DD23DA}" presName="bgShapesFlow" presStyleCnt="0"/>
      <dgm:spPr/>
    </dgm:pt>
  </dgm:ptLst>
  <dgm:cxnLst>
    <dgm:cxn modelId="{19B63D8B-997A-4BFA-A7B0-0B4B9E9E523A}" type="presOf" srcId="{8F74672A-41F5-4B50-98EA-E6FA944C813B}" destId="{267379B0-66B7-44EC-AA31-E3AD001B7F7D}" srcOrd="0" destOrd="0" presId="urn:microsoft.com/office/officeart/2005/8/layout/hierarchy5"/>
    <dgm:cxn modelId="{727533DD-CBA5-4197-8AE9-60E1A4B13D96}" srcId="{5474F886-FF87-4B71-9EFE-A8DFD1681AEA}" destId="{5F0501C0-56AE-4025-85BA-8FB73B902F00}" srcOrd="0" destOrd="0" parTransId="{50CF6BA1-730B-4698-AF57-953F59542B9A}" sibTransId="{AF43D15D-296C-4D7D-97BA-E8937B91828C}"/>
    <dgm:cxn modelId="{600D5CF0-7ACB-4866-AE87-28823133A7D5}" srcId="{5F0501C0-56AE-4025-85BA-8FB73B902F00}" destId="{3A143845-36E0-4B79-A977-DCC9420E09B4}" srcOrd="0" destOrd="0" parTransId="{DC6DEE7B-FAE3-4526-B031-E7030DB70B33}" sibTransId="{4E359ABB-3EA6-4329-91B6-ED2B0FD4ADAE}"/>
    <dgm:cxn modelId="{A8B6B02A-E4C4-4AFB-8BEF-F39EBC955419}" type="presOf" srcId="{5F0501C0-56AE-4025-85BA-8FB73B902F00}" destId="{E9755DF9-698A-4494-A722-01DDA2F036D5}" srcOrd="0" destOrd="0" presId="urn:microsoft.com/office/officeart/2005/8/layout/hierarchy5"/>
    <dgm:cxn modelId="{0A6DCA02-7029-4D72-8E8A-ECDB8F5D42B3}" type="presOf" srcId="{C3BD40CE-6C1C-44E1-B425-B75CBD3A26BC}" destId="{0409F8E0-6330-4518-B54C-FD78728E3FFF}" srcOrd="1" destOrd="0" presId="urn:microsoft.com/office/officeart/2005/8/layout/hierarchy5"/>
    <dgm:cxn modelId="{7C01FA65-78B0-43D9-BEBE-61D051CAF4C6}" srcId="{5F0501C0-56AE-4025-85BA-8FB73B902F00}" destId="{8CF61D68-C8F1-4692-9468-A564BA7B3DE6}" srcOrd="1" destOrd="0" parTransId="{C3BD40CE-6C1C-44E1-B425-B75CBD3A26BC}" sibTransId="{9D69FE14-43B0-4F91-8324-011ED43A4885}"/>
    <dgm:cxn modelId="{76CACB18-1E6D-472C-AEA4-20FA9029AE22}" type="presOf" srcId="{DC6DEE7B-FAE3-4526-B031-E7030DB70B33}" destId="{85CD16E2-4820-466A-AE88-20076FAE76E1}" srcOrd="0" destOrd="0" presId="urn:microsoft.com/office/officeart/2005/8/layout/hierarchy5"/>
    <dgm:cxn modelId="{7B3CAC91-2151-4DF0-89FB-13B49AF1BED2}" srcId="{F9E8198A-61AF-4D3D-BCF2-0C3070DD23DA}" destId="{5474F886-FF87-4B71-9EFE-A8DFD1681AEA}" srcOrd="0" destOrd="0" parTransId="{4DF47944-E851-4DE7-A538-6B53BB7D4ECE}" sibTransId="{DD05CACE-4CBC-4528-A69F-84A3552EE2F2}"/>
    <dgm:cxn modelId="{FCA544EC-A468-433F-91F0-15418CEEFCD5}" type="presOf" srcId="{C3BD40CE-6C1C-44E1-B425-B75CBD3A26BC}" destId="{F0F46AB6-023E-4F27-B33A-ED889C9FD05F}" srcOrd="0" destOrd="0" presId="urn:microsoft.com/office/officeart/2005/8/layout/hierarchy5"/>
    <dgm:cxn modelId="{5C8C024C-743F-4BB6-BD66-1AAE9FC1C465}" type="presOf" srcId="{50CF6BA1-730B-4698-AF57-953F59542B9A}" destId="{A53157E2-621E-4F73-86C0-19CC01A10BD4}" srcOrd="0" destOrd="0" presId="urn:microsoft.com/office/officeart/2005/8/layout/hierarchy5"/>
    <dgm:cxn modelId="{4C04016C-24CE-4878-84C0-F26C9BCD9855}" type="presOf" srcId="{50CF6BA1-730B-4698-AF57-953F59542B9A}" destId="{B88E63F1-7F38-4A56-B914-2C70F108D7E8}" srcOrd="1" destOrd="0" presId="urn:microsoft.com/office/officeart/2005/8/layout/hierarchy5"/>
    <dgm:cxn modelId="{977AA0D6-A3EB-4992-90C9-7C1999BD2A6C}" srcId="{5474F886-FF87-4B71-9EFE-A8DFD1681AEA}" destId="{C9F25D25-3B80-42EE-B840-C918A5BC4901}" srcOrd="1" destOrd="0" parTransId="{1F1090B6-7988-43BD-A2AD-35716F25B030}" sibTransId="{98A7FE71-1965-4ADB-B0BD-81BE0F597B61}"/>
    <dgm:cxn modelId="{33B07026-5DF9-4EBC-96C1-872823105EAD}" type="presOf" srcId="{370F96A9-EA6F-4583-97E6-F47DA05A829B}" destId="{943A5861-D735-4268-896D-8F8671D202F3}" srcOrd="1" destOrd="0" presId="urn:microsoft.com/office/officeart/2005/8/layout/hierarchy5"/>
    <dgm:cxn modelId="{C8254D43-47EE-4A55-9A64-C09027F9878E}" type="presOf" srcId="{1F1090B6-7988-43BD-A2AD-35716F25B030}" destId="{C34373E6-964C-4195-8A47-9370D4F5C544}" srcOrd="0" destOrd="0" presId="urn:microsoft.com/office/officeart/2005/8/layout/hierarchy5"/>
    <dgm:cxn modelId="{8E008596-EA97-42BD-BC0B-3E645FE5EB95}" type="presOf" srcId="{3A143845-36E0-4B79-A977-DCC9420E09B4}" destId="{CB13CF53-7E5F-49F4-B6B5-D3D8CD9B2770}" srcOrd="0" destOrd="0" presId="urn:microsoft.com/office/officeart/2005/8/layout/hierarchy5"/>
    <dgm:cxn modelId="{10D4D1DB-C9FF-4907-BBED-08EF6D601BFC}" type="presOf" srcId="{370F96A9-EA6F-4583-97E6-F47DA05A829B}" destId="{0B3CB1D6-E544-4993-BE76-8FD930D5E653}" srcOrd="0" destOrd="0" presId="urn:microsoft.com/office/officeart/2005/8/layout/hierarchy5"/>
    <dgm:cxn modelId="{0CE9B023-1B8C-48DB-9F37-6CDAA151E1DD}" srcId="{5474F886-FF87-4B71-9EFE-A8DFD1681AEA}" destId="{8F74672A-41F5-4B50-98EA-E6FA944C813B}" srcOrd="2" destOrd="0" parTransId="{370F96A9-EA6F-4583-97E6-F47DA05A829B}" sibTransId="{17F4EBEF-9E61-42D1-8641-35B07B31CA86}"/>
    <dgm:cxn modelId="{FA40D7B8-867A-4F95-94A5-F22E01C79E64}" type="presOf" srcId="{F9E8198A-61AF-4D3D-BCF2-0C3070DD23DA}" destId="{4D7A6400-37CA-44E2-826A-1A04C6291B52}" srcOrd="0" destOrd="0" presId="urn:microsoft.com/office/officeart/2005/8/layout/hierarchy5"/>
    <dgm:cxn modelId="{78E2E215-723A-4A67-8C71-DE485A250F55}" type="presOf" srcId="{C9F25D25-3B80-42EE-B840-C918A5BC4901}" destId="{057B0890-B21B-477A-B9C2-1EA5B08F5C84}" srcOrd="0" destOrd="0" presId="urn:microsoft.com/office/officeart/2005/8/layout/hierarchy5"/>
    <dgm:cxn modelId="{48B79B5F-6AB1-45A3-AE8E-20EB321E79B4}" type="presOf" srcId="{DC6DEE7B-FAE3-4526-B031-E7030DB70B33}" destId="{18A2CDF0-95AB-4BFE-A0CD-306B3D77D7DC}" srcOrd="1" destOrd="0" presId="urn:microsoft.com/office/officeart/2005/8/layout/hierarchy5"/>
    <dgm:cxn modelId="{C23388D1-F2DC-4A9D-B89F-DC57D7EAE724}" type="presOf" srcId="{5474F886-FF87-4B71-9EFE-A8DFD1681AEA}" destId="{88F2E412-E8DF-4C09-A5D6-9692ADF7BA2E}" srcOrd="0" destOrd="0" presId="urn:microsoft.com/office/officeart/2005/8/layout/hierarchy5"/>
    <dgm:cxn modelId="{3D5A88D1-9FEE-4586-AC10-AFDB73268AAE}" type="presOf" srcId="{1F1090B6-7988-43BD-A2AD-35716F25B030}" destId="{ECE87900-0512-4876-A9A5-F63C00AE808B}" srcOrd="1" destOrd="0" presId="urn:microsoft.com/office/officeart/2005/8/layout/hierarchy5"/>
    <dgm:cxn modelId="{5F5505C4-C34B-4131-B6EA-46585DE992D9}" type="presOf" srcId="{8CF61D68-C8F1-4692-9468-A564BA7B3DE6}" destId="{6B074169-CCFD-4DE6-896C-C4E19614DBCD}" srcOrd="0" destOrd="0" presId="urn:microsoft.com/office/officeart/2005/8/layout/hierarchy5"/>
    <dgm:cxn modelId="{3E3BD70E-B990-427F-99B5-E9C519ABE78D}" type="presParOf" srcId="{4D7A6400-37CA-44E2-826A-1A04C6291B52}" destId="{657F8F65-765F-41EE-8FF3-74B59736BECC}" srcOrd="0" destOrd="0" presId="urn:microsoft.com/office/officeart/2005/8/layout/hierarchy5"/>
    <dgm:cxn modelId="{DAF7D20F-826D-41AB-898C-A1E0FDB532F8}" type="presParOf" srcId="{657F8F65-765F-41EE-8FF3-74B59736BECC}" destId="{068A401D-D715-4019-8EE5-6C2B7DAC98EB}" srcOrd="0" destOrd="0" presId="urn:microsoft.com/office/officeart/2005/8/layout/hierarchy5"/>
    <dgm:cxn modelId="{F3E05EA5-9E3D-4F99-AD43-B5AC231BBA74}" type="presParOf" srcId="{068A401D-D715-4019-8EE5-6C2B7DAC98EB}" destId="{0D28D573-952D-4245-9F26-24A6919CD6BC}" srcOrd="0" destOrd="0" presId="urn:microsoft.com/office/officeart/2005/8/layout/hierarchy5"/>
    <dgm:cxn modelId="{6A0E16CE-B57E-43C2-A87A-AA2A946D3626}" type="presParOf" srcId="{0D28D573-952D-4245-9F26-24A6919CD6BC}" destId="{88F2E412-E8DF-4C09-A5D6-9692ADF7BA2E}" srcOrd="0" destOrd="0" presId="urn:microsoft.com/office/officeart/2005/8/layout/hierarchy5"/>
    <dgm:cxn modelId="{51FE6EA9-0A12-4C8B-9D59-3CCE46ACBBFC}" type="presParOf" srcId="{0D28D573-952D-4245-9F26-24A6919CD6BC}" destId="{7ABC0B2C-FFEA-445D-BD0A-DB27F6539A2D}" srcOrd="1" destOrd="0" presId="urn:microsoft.com/office/officeart/2005/8/layout/hierarchy5"/>
    <dgm:cxn modelId="{939166F2-0759-4833-AFC6-A3FFDC615B8E}" type="presParOf" srcId="{7ABC0B2C-FFEA-445D-BD0A-DB27F6539A2D}" destId="{A53157E2-621E-4F73-86C0-19CC01A10BD4}" srcOrd="0" destOrd="0" presId="urn:microsoft.com/office/officeart/2005/8/layout/hierarchy5"/>
    <dgm:cxn modelId="{4D53C532-6172-4883-BDB5-5EE40A3E8DE9}" type="presParOf" srcId="{A53157E2-621E-4F73-86C0-19CC01A10BD4}" destId="{B88E63F1-7F38-4A56-B914-2C70F108D7E8}" srcOrd="0" destOrd="0" presId="urn:microsoft.com/office/officeart/2005/8/layout/hierarchy5"/>
    <dgm:cxn modelId="{683BECAD-A56B-48AC-8533-BB2C8C347DBC}" type="presParOf" srcId="{7ABC0B2C-FFEA-445D-BD0A-DB27F6539A2D}" destId="{38462F2A-595E-42B8-8B10-09B483FE763A}" srcOrd="1" destOrd="0" presId="urn:microsoft.com/office/officeart/2005/8/layout/hierarchy5"/>
    <dgm:cxn modelId="{C78DE297-162F-4B58-B497-F4288A1C2F9A}" type="presParOf" srcId="{38462F2A-595E-42B8-8B10-09B483FE763A}" destId="{E9755DF9-698A-4494-A722-01DDA2F036D5}" srcOrd="0" destOrd="0" presId="urn:microsoft.com/office/officeart/2005/8/layout/hierarchy5"/>
    <dgm:cxn modelId="{780E8868-F18C-4038-95C5-508287AD784B}" type="presParOf" srcId="{38462F2A-595E-42B8-8B10-09B483FE763A}" destId="{8387620E-9802-470C-A1E2-D31E5380DF02}" srcOrd="1" destOrd="0" presId="urn:microsoft.com/office/officeart/2005/8/layout/hierarchy5"/>
    <dgm:cxn modelId="{0833E067-736C-44D0-B44F-DCFFE5CBB8E1}" type="presParOf" srcId="{8387620E-9802-470C-A1E2-D31E5380DF02}" destId="{85CD16E2-4820-466A-AE88-20076FAE76E1}" srcOrd="0" destOrd="0" presId="urn:microsoft.com/office/officeart/2005/8/layout/hierarchy5"/>
    <dgm:cxn modelId="{C46CB5DF-A34B-4398-AAFD-45339B7F5E0C}" type="presParOf" srcId="{85CD16E2-4820-466A-AE88-20076FAE76E1}" destId="{18A2CDF0-95AB-4BFE-A0CD-306B3D77D7DC}" srcOrd="0" destOrd="0" presId="urn:microsoft.com/office/officeart/2005/8/layout/hierarchy5"/>
    <dgm:cxn modelId="{B76A8756-9C35-493D-91A5-D6D814BF83A3}" type="presParOf" srcId="{8387620E-9802-470C-A1E2-D31E5380DF02}" destId="{BD6DAC00-7BBC-4E88-975A-4A8AD58DAE09}" srcOrd="1" destOrd="0" presId="urn:microsoft.com/office/officeart/2005/8/layout/hierarchy5"/>
    <dgm:cxn modelId="{6F3DF2E5-40EB-4093-B866-6E12367AF1DF}" type="presParOf" srcId="{BD6DAC00-7BBC-4E88-975A-4A8AD58DAE09}" destId="{CB13CF53-7E5F-49F4-B6B5-D3D8CD9B2770}" srcOrd="0" destOrd="0" presId="urn:microsoft.com/office/officeart/2005/8/layout/hierarchy5"/>
    <dgm:cxn modelId="{1C5BFDA7-E429-4F86-891A-B0DA074ACFC7}" type="presParOf" srcId="{BD6DAC00-7BBC-4E88-975A-4A8AD58DAE09}" destId="{49031908-3ABA-4629-B2D4-DFAED6B138D3}" srcOrd="1" destOrd="0" presId="urn:microsoft.com/office/officeart/2005/8/layout/hierarchy5"/>
    <dgm:cxn modelId="{192C0A2B-BCE7-4525-A97B-0B1534570A98}" type="presParOf" srcId="{8387620E-9802-470C-A1E2-D31E5380DF02}" destId="{F0F46AB6-023E-4F27-B33A-ED889C9FD05F}" srcOrd="2" destOrd="0" presId="urn:microsoft.com/office/officeart/2005/8/layout/hierarchy5"/>
    <dgm:cxn modelId="{EED48654-5847-485C-A549-F015A03FE72B}" type="presParOf" srcId="{F0F46AB6-023E-4F27-B33A-ED889C9FD05F}" destId="{0409F8E0-6330-4518-B54C-FD78728E3FFF}" srcOrd="0" destOrd="0" presId="urn:microsoft.com/office/officeart/2005/8/layout/hierarchy5"/>
    <dgm:cxn modelId="{D7C3C7CD-E05C-4595-B4B2-98C150058F6C}" type="presParOf" srcId="{8387620E-9802-470C-A1E2-D31E5380DF02}" destId="{3229A47F-C88F-4212-904A-12D1C9A37496}" srcOrd="3" destOrd="0" presId="urn:microsoft.com/office/officeart/2005/8/layout/hierarchy5"/>
    <dgm:cxn modelId="{8B221673-B100-4541-872D-FFEBC1BA7C83}" type="presParOf" srcId="{3229A47F-C88F-4212-904A-12D1C9A37496}" destId="{6B074169-CCFD-4DE6-896C-C4E19614DBCD}" srcOrd="0" destOrd="0" presId="urn:microsoft.com/office/officeart/2005/8/layout/hierarchy5"/>
    <dgm:cxn modelId="{C646FC9A-96FA-4E1D-8B1A-DD03BB7F74C2}" type="presParOf" srcId="{3229A47F-C88F-4212-904A-12D1C9A37496}" destId="{70B242C2-49B9-4B31-A468-6024D8EAF285}" srcOrd="1" destOrd="0" presId="urn:microsoft.com/office/officeart/2005/8/layout/hierarchy5"/>
    <dgm:cxn modelId="{26598200-23FC-4427-B09A-C8F07D5D16A3}" type="presParOf" srcId="{7ABC0B2C-FFEA-445D-BD0A-DB27F6539A2D}" destId="{C34373E6-964C-4195-8A47-9370D4F5C544}" srcOrd="2" destOrd="0" presId="urn:microsoft.com/office/officeart/2005/8/layout/hierarchy5"/>
    <dgm:cxn modelId="{836A42BE-7B69-43DB-B9B5-EEFD4FEB9654}" type="presParOf" srcId="{C34373E6-964C-4195-8A47-9370D4F5C544}" destId="{ECE87900-0512-4876-A9A5-F63C00AE808B}" srcOrd="0" destOrd="0" presId="urn:microsoft.com/office/officeart/2005/8/layout/hierarchy5"/>
    <dgm:cxn modelId="{1B7DFD96-80B8-420D-88EE-57465D3FB930}" type="presParOf" srcId="{7ABC0B2C-FFEA-445D-BD0A-DB27F6539A2D}" destId="{04E7F7F8-8155-41FC-AA6F-DE244517C96B}" srcOrd="3" destOrd="0" presId="urn:microsoft.com/office/officeart/2005/8/layout/hierarchy5"/>
    <dgm:cxn modelId="{90BD5802-B53D-410C-9B7D-182241834CA9}" type="presParOf" srcId="{04E7F7F8-8155-41FC-AA6F-DE244517C96B}" destId="{057B0890-B21B-477A-B9C2-1EA5B08F5C84}" srcOrd="0" destOrd="0" presId="urn:microsoft.com/office/officeart/2005/8/layout/hierarchy5"/>
    <dgm:cxn modelId="{816D72F9-215F-4888-B7DA-E05CF73264D8}" type="presParOf" srcId="{04E7F7F8-8155-41FC-AA6F-DE244517C96B}" destId="{676653FB-F87D-4272-BC70-D8F209668554}" srcOrd="1" destOrd="0" presId="urn:microsoft.com/office/officeart/2005/8/layout/hierarchy5"/>
    <dgm:cxn modelId="{424C61A5-16D4-4177-85A6-92AD1DDDBE54}" type="presParOf" srcId="{7ABC0B2C-FFEA-445D-BD0A-DB27F6539A2D}" destId="{0B3CB1D6-E544-4993-BE76-8FD930D5E653}" srcOrd="4" destOrd="0" presId="urn:microsoft.com/office/officeart/2005/8/layout/hierarchy5"/>
    <dgm:cxn modelId="{28AC4F37-A5E8-4AB7-9003-70E20DB1A463}" type="presParOf" srcId="{0B3CB1D6-E544-4993-BE76-8FD930D5E653}" destId="{943A5861-D735-4268-896D-8F8671D202F3}" srcOrd="0" destOrd="0" presId="urn:microsoft.com/office/officeart/2005/8/layout/hierarchy5"/>
    <dgm:cxn modelId="{83B0ED9C-432A-42EF-B737-1660034FB41D}" type="presParOf" srcId="{7ABC0B2C-FFEA-445D-BD0A-DB27F6539A2D}" destId="{18B11B05-F81B-4FEB-BF28-8278DC40ECCE}" srcOrd="5" destOrd="0" presId="urn:microsoft.com/office/officeart/2005/8/layout/hierarchy5"/>
    <dgm:cxn modelId="{AED6A71F-564E-4DED-B2D9-F07A814C06EA}" type="presParOf" srcId="{18B11B05-F81B-4FEB-BF28-8278DC40ECCE}" destId="{267379B0-66B7-44EC-AA31-E3AD001B7F7D}" srcOrd="0" destOrd="0" presId="urn:microsoft.com/office/officeart/2005/8/layout/hierarchy5"/>
    <dgm:cxn modelId="{F95EB071-90A4-4537-BD1F-8DF68DBB43F5}" type="presParOf" srcId="{18B11B05-F81B-4FEB-BF28-8278DC40ECCE}" destId="{1DCCDCE9-D631-4BE9-B86C-842A9FCC972C}" srcOrd="1" destOrd="0" presId="urn:microsoft.com/office/officeart/2005/8/layout/hierarchy5"/>
    <dgm:cxn modelId="{248DDECF-EE7D-4AE4-BF75-69CF0EC07763}" type="presParOf" srcId="{4D7A6400-37CA-44E2-826A-1A04C6291B52}" destId="{8F524967-77A3-4EA3-9541-F1BEE091143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02CF2D-5714-44C3-81F7-06D79DF3D5E4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B31E6C-728A-47ED-A885-0216319336E0}">
      <dgm:prSet phldrT="[Текст]"/>
      <dgm:spPr/>
      <dgm:t>
        <a:bodyPr/>
        <a:lstStyle/>
        <a:p>
          <a:r>
            <a:rPr lang="ru-RU" dirty="0" smtClean="0"/>
            <a:t>Срок обязательной работы по распределению</a:t>
          </a:r>
          <a:endParaRPr lang="ru-RU" dirty="0"/>
        </a:p>
      </dgm:t>
    </dgm:pt>
    <dgm:pt modelId="{308982A3-7EA9-46BF-91E1-B658BC50A4D4}" type="parTrans" cxnId="{87D5DE83-8797-401D-AF10-8D5ABCE9DF30}">
      <dgm:prSet/>
      <dgm:spPr/>
      <dgm:t>
        <a:bodyPr/>
        <a:lstStyle/>
        <a:p>
          <a:endParaRPr lang="ru-RU"/>
        </a:p>
      </dgm:t>
    </dgm:pt>
    <dgm:pt modelId="{2D5A871E-47CA-444F-A14B-4311272697C2}" type="sibTrans" cxnId="{87D5DE83-8797-401D-AF10-8D5ABCE9DF30}">
      <dgm:prSet/>
      <dgm:spPr/>
      <dgm:t>
        <a:bodyPr/>
        <a:lstStyle/>
        <a:p>
          <a:endParaRPr lang="ru-RU"/>
        </a:p>
      </dgm:t>
    </dgm:pt>
    <dgm:pt modelId="{F6386FCB-A274-4D07-AFD2-7C166F9A0535}">
      <dgm:prSet phldrT="[Текст]"/>
      <dgm:spPr/>
      <dgm:t>
        <a:bodyPr/>
        <a:lstStyle/>
        <a:p>
          <a:r>
            <a:rPr lang="ru-RU" dirty="0" smtClean="0"/>
            <a:t>1 год</a:t>
          </a:r>
        </a:p>
        <a:p>
          <a:r>
            <a:rPr lang="ru-RU" dirty="0" smtClean="0"/>
            <a:t>(пункт 5 ст. 72)</a:t>
          </a:r>
          <a:endParaRPr lang="ru-RU" dirty="0"/>
        </a:p>
      </dgm:t>
    </dgm:pt>
    <dgm:pt modelId="{7CD1018D-4ECD-4F7C-8F76-393860614E1E}" type="parTrans" cxnId="{579A68F0-3D19-4DB4-97AA-9AD13EDA39C5}">
      <dgm:prSet/>
      <dgm:spPr/>
      <dgm:t>
        <a:bodyPr/>
        <a:lstStyle/>
        <a:p>
          <a:endParaRPr lang="ru-RU"/>
        </a:p>
      </dgm:t>
    </dgm:pt>
    <dgm:pt modelId="{F880A879-BB69-4DBF-83F1-DE0821E7496C}" type="sibTrans" cxnId="{579A68F0-3D19-4DB4-97AA-9AD13EDA39C5}">
      <dgm:prSet/>
      <dgm:spPr/>
      <dgm:t>
        <a:bodyPr/>
        <a:lstStyle/>
        <a:p>
          <a:endParaRPr lang="ru-RU"/>
        </a:p>
      </dgm:t>
    </dgm:pt>
    <dgm:pt modelId="{4C6CC608-E147-4BE2-AE0E-0485DE2426A8}">
      <dgm:prSet phldrT="[Текст]"/>
      <dgm:spPr/>
      <dgm:t>
        <a:bodyPr/>
        <a:lstStyle/>
        <a:p>
          <a:r>
            <a:rPr lang="ru-RU" dirty="0" smtClean="0"/>
            <a:t>2 года</a:t>
          </a:r>
        </a:p>
        <a:p>
          <a:r>
            <a:rPr lang="ru-RU" dirty="0" smtClean="0"/>
            <a:t>(пункт 4 ст. 72)</a:t>
          </a:r>
          <a:endParaRPr lang="ru-RU" dirty="0"/>
        </a:p>
      </dgm:t>
    </dgm:pt>
    <dgm:pt modelId="{0E4E910F-77B6-4338-8F5D-0E39232445B4}" type="parTrans" cxnId="{20700A27-3973-4859-A161-69BFFF38BF69}">
      <dgm:prSet/>
      <dgm:spPr/>
      <dgm:t>
        <a:bodyPr/>
        <a:lstStyle/>
        <a:p>
          <a:endParaRPr lang="ru-RU"/>
        </a:p>
      </dgm:t>
    </dgm:pt>
    <dgm:pt modelId="{36EBD9C8-F882-4D5C-A2C1-9F0F76FFFBCB}" type="sibTrans" cxnId="{20700A27-3973-4859-A161-69BFFF38BF69}">
      <dgm:prSet/>
      <dgm:spPr/>
      <dgm:t>
        <a:bodyPr/>
        <a:lstStyle/>
        <a:p>
          <a:endParaRPr lang="ru-RU"/>
        </a:p>
      </dgm:t>
    </dgm:pt>
    <dgm:pt modelId="{21AF2648-62A2-4F01-B767-68E45F8777AC}">
      <dgm:prSet phldrT="[Текст]"/>
      <dgm:spPr/>
      <dgm:t>
        <a:bodyPr/>
        <a:lstStyle/>
        <a:p>
          <a:r>
            <a:rPr lang="ru-RU" dirty="0" smtClean="0"/>
            <a:t>ст. 72 Кодекса об образовании</a:t>
          </a:r>
          <a:endParaRPr lang="ru-RU" dirty="0"/>
        </a:p>
      </dgm:t>
    </dgm:pt>
    <dgm:pt modelId="{D827C65E-ECA9-4FF0-B97B-B9BBCE65D5E8}" type="parTrans" cxnId="{3B0C8F45-986D-4D28-98A7-1AE6AB8B8FA3}">
      <dgm:prSet/>
      <dgm:spPr/>
      <dgm:t>
        <a:bodyPr/>
        <a:lstStyle/>
        <a:p>
          <a:endParaRPr lang="ru-RU"/>
        </a:p>
      </dgm:t>
    </dgm:pt>
    <dgm:pt modelId="{CB229336-A352-48BD-8732-7EBB41F501F4}" type="sibTrans" cxnId="{3B0C8F45-986D-4D28-98A7-1AE6AB8B8FA3}">
      <dgm:prSet/>
      <dgm:spPr/>
      <dgm:t>
        <a:bodyPr/>
        <a:lstStyle/>
        <a:p>
          <a:endParaRPr lang="ru-RU"/>
        </a:p>
      </dgm:t>
    </dgm:pt>
    <dgm:pt modelId="{A6C52B05-B4F9-4188-B715-B9B7BD3B2376}" type="pres">
      <dgm:prSet presAssocID="{DA02CF2D-5714-44C3-81F7-06D79DF3D5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7C1EEA-03EC-4648-9CC6-AB564132861D}" type="pres">
      <dgm:prSet presAssocID="{DEB31E6C-728A-47ED-A885-0216319336E0}" presName="hierRoot1" presStyleCnt="0"/>
      <dgm:spPr/>
    </dgm:pt>
    <dgm:pt modelId="{A225B491-4A38-4491-8946-5E449B3856A8}" type="pres">
      <dgm:prSet presAssocID="{DEB31E6C-728A-47ED-A885-0216319336E0}" presName="composite" presStyleCnt="0"/>
      <dgm:spPr/>
    </dgm:pt>
    <dgm:pt modelId="{A96D898A-9044-4FB4-9D93-2979D45B3275}" type="pres">
      <dgm:prSet presAssocID="{DEB31E6C-728A-47ED-A885-0216319336E0}" presName="background" presStyleLbl="node0" presStyleIdx="0" presStyleCnt="1"/>
      <dgm:spPr/>
    </dgm:pt>
    <dgm:pt modelId="{BFD233DB-3E7E-40D4-9721-56323A22DC2B}" type="pres">
      <dgm:prSet presAssocID="{DEB31E6C-728A-47ED-A885-0216319336E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A37DEE-BE50-40AB-9799-1F45D789F64D}" type="pres">
      <dgm:prSet presAssocID="{DEB31E6C-728A-47ED-A885-0216319336E0}" presName="hierChild2" presStyleCnt="0"/>
      <dgm:spPr/>
    </dgm:pt>
    <dgm:pt modelId="{BCFA64E2-3193-433C-9448-5C86E86C3A8B}" type="pres">
      <dgm:prSet presAssocID="{D827C65E-ECA9-4FF0-B97B-B9BBCE65D5E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D8F81DEC-7A26-4109-AB80-5EB31665957A}" type="pres">
      <dgm:prSet presAssocID="{21AF2648-62A2-4F01-B767-68E45F8777AC}" presName="hierRoot2" presStyleCnt="0"/>
      <dgm:spPr/>
    </dgm:pt>
    <dgm:pt modelId="{6549B709-E8B4-4AD6-8239-15A64F6272EA}" type="pres">
      <dgm:prSet presAssocID="{21AF2648-62A2-4F01-B767-68E45F8777AC}" presName="composite2" presStyleCnt="0"/>
      <dgm:spPr/>
    </dgm:pt>
    <dgm:pt modelId="{731EFD52-23B3-4653-AC51-3409CD8888FE}" type="pres">
      <dgm:prSet presAssocID="{21AF2648-62A2-4F01-B767-68E45F8777AC}" presName="background2" presStyleLbl="node2" presStyleIdx="0" presStyleCnt="1"/>
      <dgm:spPr/>
    </dgm:pt>
    <dgm:pt modelId="{F6057B1D-93F7-4951-BAA3-282D2C8907A3}" type="pres">
      <dgm:prSet presAssocID="{21AF2648-62A2-4F01-B767-68E45F8777AC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03DA86-390D-4910-822D-2CEA982EF06C}" type="pres">
      <dgm:prSet presAssocID="{21AF2648-62A2-4F01-B767-68E45F8777AC}" presName="hierChild3" presStyleCnt="0"/>
      <dgm:spPr/>
    </dgm:pt>
    <dgm:pt modelId="{AC12139D-FD4C-4DFC-9A21-26E89B80BD97}" type="pres">
      <dgm:prSet presAssocID="{7CD1018D-4ECD-4F7C-8F76-393860614E1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876A43B2-9A47-4472-8B10-52EC78CC5DD6}" type="pres">
      <dgm:prSet presAssocID="{F6386FCB-A274-4D07-AFD2-7C166F9A0535}" presName="hierRoot3" presStyleCnt="0"/>
      <dgm:spPr/>
    </dgm:pt>
    <dgm:pt modelId="{5890B21A-6799-4D25-ADAF-C0BF694405BE}" type="pres">
      <dgm:prSet presAssocID="{F6386FCB-A274-4D07-AFD2-7C166F9A0535}" presName="composite3" presStyleCnt="0"/>
      <dgm:spPr/>
    </dgm:pt>
    <dgm:pt modelId="{AEFFE986-2752-42EC-9896-5227A634769F}" type="pres">
      <dgm:prSet presAssocID="{F6386FCB-A274-4D07-AFD2-7C166F9A0535}" presName="background3" presStyleLbl="node3" presStyleIdx="0" presStyleCnt="2"/>
      <dgm:spPr/>
    </dgm:pt>
    <dgm:pt modelId="{846DD94D-EC89-4A77-8697-062944C8021D}" type="pres">
      <dgm:prSet presAssocID="{F6386FCB-A274-4D07-AFD2-7C166F9A053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0C4921-CB1B-4073-80F3-ECFAFDE4E051}" type="pres">
      <dgm:prSet presAssocID="{F6386FCB-A274-4D07-AFD2-7C166F9A0535}" presName="hierChild4" presStyleCnt="0"/>
      <dgm:spPr/>
    </dgm:pt>
    <dgm:pt modelId="{2B58A777-3139-42EF-B673-353BB792D77E}" type="pres">
      <dgm:prSet presAssocID="{0E4E910F-77B6-4338-8F5D-0E39232445B4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5C3FE35-D46E-41B1-9209-92A19F55705F}" type="pres">
      <dgm:prSet presAssocID="{4C6CC608-E147-4BE2-AE0E-0485DE2426A8}" presName="hierRoot3" presStyleCnt="0"/>
      <dgm:spPr/>
    </dgm:pt>
    <dgm:pt modelId="{ED8807A1-60FD-4BE3-B1E0-454292FAD78F}" type="pres">
      <dgm:prSet presAssocID="{4C6CC608-E147-4BE2-AE0E-0485DE2426A8}" presName="composite3" presStyleCnt="0"/>
      <dgm:spPr/>
    </dgm:pt>
    <dgm:pt modelId="{3D98A00B-6578-4CEB-A052-26C5EE6779D7}" type="pres">
      <dgm:prSet presAssocID="{4C6CC608-E147-4BE2-AE0E-0485DE2426A8}" presName="background3" presStyleLbl="node3" presStyleIdx="1" presStyleCnt="2"/>
      <dgm:spPr/>
    </dgm:pt>
    <dgm:pt modelId="{F9FBA791-9CE9-4B67-93BD-062DFA196C50}" type="pres">
      <dgm:prSet presAssocID="{4C6CC608-E147-4BE2-AE0E-0485DE2426A8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A2CF02-2468-41C4-9286-319A8C1C9B1B}" type="pres">
      <dgm:prSet presAssocID="{4C6CC608-E147-4BE2-AE0E-0485DE2426A8}" presName="hierChild4" presStyleCnt="0"/>
      <dgm:spPr/>
    </dgm:pt>
  </dgm:ptLst>
  <dgm:cxnLst>
    <dgm:cxn modelId="{6808AFD4-BC03-40EE-84E7-C97207FF19D8}" type="presOf" srcId="{21AF2648-62A2-4F01-B767-68E45F8777AC}" destId="{F6057B1D-93F7-4951-BAA3-282D2C8907A3}" srcOrd="0" destOrd="0" presId="urn:microsoft.com/office/officeart/2005/8/layout/hierarchy1"/>
    <dgm:cxn modelId="{A097B16D-159E-47FD-AA5A-AB564314D6DE}" type="presOf" srcId="{7CD1018D-4ECD-4F7C-8F76-393860614E1E}" destId="{AC12139D-FD4C-4DFC-9A21-26E89B80BD97}" srcOrd="0" destOrd="0" presId="urn:microsoft.com/office/officeart/2005/8/layout/hierarchy1"/>
    <dgm:cxn modelId="{20700A27-3973-4859-A161-69BFFF38BF69}" srcId="{21AF2648-62A2-4F01-B767-68E45F8777AC}" destId="{4C6CC608-E147-4BE2-AE0E-0485DE2426A8}" srcOrd="1" destOrd="0" parTransId="{0E4E910F-77B6-4338-8F5D-0E39232445B4}" sibTransId="{36EBD9C8-F882-4D5C-A2C1-9F0F76FFFBCB}"/>
    <dgm:cxn modelId="{AD522DA5-1E1A-48DA-9B77-D8FF8C1BC823}" type="presOf" srcId="{F6386FCB-A274-4D07-AFD2-7C166F9A0535}" destId="{846DD94D-EC89-4A77-8697-062944C8021D}" srcOrd="0" destOrd="0" presId="urn:microsoft.com/office/officeart/2005/8/layout/hierarchy1"/>
    <dgm:cxn modelId="{EC163815-4B8C-4C96-A65B-5882C048182C}" type="presOf" srcId="{DEB31E6C-728A-47ED-A885-0216319336E0}" destId="{BFD233DB-3E7E-40D4-9721-56323A22DC2B}" srcOrd="0" destOrd="0" presId="urn:microsoft.com/office/officeart/2005/8/layout/hierarchy1"/>
    <dgm:cxn modelId="{87D5DE83-8797-401D-AF10-8D5ABCE9DF30}" srcId="{DA02CF2D-5714-44C3-81F7-06D79DF3D5E4}" destId="{DEB31E6C-728A-47ED-A885-0216319336E0}" srcOrd="0" destOrd="0" parTransId="{308982A3-7EA9-46BF-91E1-B658BC50A4D4}" sibTransId="{2D5A871E-47CA-444F-A14B-4311272697C2}"/>
    <dgm:cxn modelId="{83F82E70-673F-4E53-8B5D-71F67712BFA0}" type="presOf" srcId="{0E4E910F-77B6-4338-8F5D-0E39232445B4}" destId="{2B58A777-3139-42EF-B673-353BB792D77E}" srcOrd="0" destOrd="0" presId="urn:microsoft.com/office/officeart/2005/8/layout/hierarchy1"/>
    <dgm:cxn modelId="{579A68F0-3D19-4DB4-97AA-9AD13EDA39C5}" srcId="{21AF2648-62A2-4F01-B767-68E45F8777AC}" destId="{F6386FCB-A274-4D07-AFD2-7C166F9A0535}" srcOrd="0" destOrd="0" parTransId="{7CD1018D-4ECD-4F7C-8F76-393860614E1E}" sibTransId="{F880A879-BB69-4DBF-83F1-DE0821E7496C}"/>
    <dgm:cxn modelId="{B5D86B0D-4F4A-4C48-878F-AB43E5628F6D}" type="presOf" srcId="{DA02CF2D-5714-44C3-81F7-06D79DF3D5E4}" destId="{A6C52B05-B4F9-4188-B715-B9B7BD3B2376}" srcOrd="0" destOrd="0" presId="urn:microsoft.com/office/officeart/2005/8/layout/hierarchy1"/>
    <dgm:cxn modelId="{74921704-4F07-46D3-8F50-5D1462D3F4FF}" type="presOf" srcId="{D827C65E-ECA9-4FF0-B97B-B9BBCE65D5E8}" destId="{BCFA64E2-3193-433C-9448-5C86E86C3A8B}" srcOrd="0" destOrd="0" presId="urn:microsoft.com/office/officeart/2005/8/layout/hierarchy1"/>
    <dgm:cxn modelId="{3B0C8F45-986D-4D28-98A7-1AE6AB8B8FA3}" srcId="{DEB31E6C-728A-47ED-A885-0216319336E0}" destId="{21AF2648-62A2-4F01-B767-68E45F8777AC}" srcOrd="0" destOrd="0" parTransId="{D827C65E-ECA9-4FF0-B97B-B9BBCE65D5E8}" sibTransId="{CB229336-A352-48BD-8732-7EBB41F501F4}"/>
    <dgm:cxn modelId="{67D29DE3-F9DE-4681-BA73-C701521CE43A}" type="presOf" srcId="{4C6CC608-E147-4BE2-AE0E-0485DE2426A8}" destId="{F9FBA791-9CE9-4B67-93BD-062DFA196C50}" srcOrd="0" destOrd="0" presId="urn:microsoft.com/office/officeart/2005/8/layout/hierarchy1"/>
    <dgm:cxn modelId="{7E53ACE5-3B9E-4099-A135-5D7CC5FB036E}" type="presParOf" srcId="{A6C52B05-B4F9-4188-B715-B9B7BD3B2376}" destId="{057C1EEA-03EC-4648-9CC6-AB564132861D}" srcOrd="0" destOrd="0" presId="urn:microsoft.com/office/officeart/2005/8/layout/hierarchy1"/>
    <dgm:cxn modelId="{D90E3FA8-2312-49F2-BE42-D569A7C0BE3D}" type="presParOf" srcId="{057C1EEA-03EC-4648-9CC6-AB564132861D}" destId="{A225B491-4A38-4491-8946-5E449B3856A8}" srcOrd="0" destOrd="0" presId="urn:microsoft.com/office/officeart/2005/8/layout/hierarchy1"/>
    <dgm:cxn modelId="{BB0D926E-E68D-4471-BAEC-5016ADF3C1DE}" type="presParOf" srcId="{A225B491-4A38-4491-8946-5E449B3856A8}" destId="{A96D898A-9044-4FB4-9D93-2979D45B3275}" srcOrd="0" destOrd="0" presId="urn:microsoft.com/office/officeart/2005/8/layout/hierarchy1"/>
    <dgm:cxn modelId="{9E55E06F-1F21-4E9E-B065-6E1A2E0AD649}" type="presParOf" srcId="{A225B491-4A38-4491-8946-5E449B3856A8}" destId="{BFD233DB-3E7E-40D4-9721-56323A22DC2B}" srcOrd="1" destOrd="0" presId="urn:microsoft.com/office/officeart/2005/8/layout/hierarchy1"/>
    <dgm:cxn modelId="{D1F93998-6A2D-4916-9E2F-5F7484CB27C4}" type="presParOf" srcId="{057C1EEA-03EC-4648-9CC6-AB564132861D}" destId="{9EA37DEE-BE50-40AB-9799-1F45D789F64D}" srcOrd="1" destOrd="0" presId="urn:microsoft.com/office/officeart/2005/8/layout/hierarchy1"/>
    <dgm:cxn modelId="{133C65A7-C215-4A4F-BA9C-799EC60FCA2A}" type="presParOf" srcId="{9EA37DEE-BE50-40AB-9799-1F45D789F64D}" destId="{BCFA64E2-3193-433C-9448-5C86E86C3A8B}" srcOrd="0" destOrd="0" presId="urn:microsoft.com/office/officeart/2005/8/layout/hierarchy1"/>
    <dgm:cxn modelId="{EE03D48F-6B02-4119-8F05-D606C31B78D7}" type="presParOf" srcId="{9EA37DEE-BE50-40AB-9799-1F45D789F64D}" destId="{D8F81DEC-7A26-4109-AB80-5EB31665957A}" srcOrd="1" destOrd="0" presId="urn:microsoft.com/office/officeart/2005/8/layout/hierarchy1"/>
    <dgm:cxn modelId="{DD554181-3134-405A-A96D-D271BE446653}" type="presParOf" srcId="{D8F81DEC-7A26-4109-AB80-5EB31665957A}" destId="{6549B709-E8B4-4AD6-8239-15A64F6272EA}" srcOrd="0" destOrd="0" presId="urn:microsoft.com/office/officeart/2005/8/layout/hierarchy1"/>
    <dgm:cxn modelId="{E145DCD3-EBBF-411B-AD67-67835110BE8D}" type="presParOf" srcId="{6549B709-E8B4-4AD6-8239-15A64F6272EA}" destId="{731EFD52-23B3-4653-AC51-3409CD8888FE}" srcOrd="0" destOrd="0" presId="urn:microsoft.com/office/officeart/2005/8/layout/hierarchy1"/>
    <dgm:cxn modelId="{0A659B2C-3607-4092-9331-65CDBBB8E558}" type="presParOf" srcId="{6549B709-E8B4-4AD6-8239-15A64F6272EA}" destId="{F6057B1D-93F7-4951-BAA3-282D2C8907A3}" srcOrd="1" destOrd="0" presId="urn:microsoft.com/office/officeart/2005/8/layout/hierarchy1"/>
    <dgm:cxn modelId="{8109F84A-6DEA-4476-A7D4-3FACFDBFCB35}" type="presParOf" srcId="{D8F81DEC-7A26-4109-AB80-5EB31665957A}" destId="{8C03DA86-390D-4910-822D-2CEA982EF06C}" srcOrd="1" destOrd="0" presId="urn:microsoft.com/office/officeart/2005/8/layout/hierarchy1"/>
    <dgm:cxn modelId="{BD888E91-0593-49C9-ABC0-A2B5EFD295D2}" type="presParOf" srcId="{8C03DA86-390D-4910-822D-2CEA982EF06C}" destId="{AC12139D-FD4C-4DFC-9A21-26E89B80BD97}" srcOrd="0" destOrd="0" presId="urn:microsoft.com/office/officeart/2005/8/layout/hierarchy1"/>
    <dgm:cxn modelId="{6A76D8DD-AA95-44D9-B4E9-5F7637676A84}" type="presParOf" srcId="{8C03DA86-390D-4910-822D-2CEA982EF06C}" destId="{876A43B2-9A47-4472-8B10-52EC78CC5DD6}" srcOrd="1" destOrd="0" presId="urn:microsoft.com/office/officeart/2005/8/layout/hierarchy1"/>
    <dgm:cxn modelId="{FA4C090C-FCF2-4D9C-BC1B-B55F9163EDB2}" type="presParOf" srcId="{876A43B2-9A47-4472-8B10-52EC78CC5DD6}" destId="{5890B21A-6799-4D25-ADAF-C0BF694405BE}" srcOrd="0" destOrd="0" presId="urn:microsoft.com/office/officeart/2005/8/layout/hierarchy1"/>
    <dgm:cxn modelId="{D49C4EB0-9ADA-4C24-B46A-2C10DED3D46C}" type="presParOf" srcId="{5890B21A-6799-4D25-ADAF-C0BF694405BE}" destId="{AEFFE986-2752-42EC-9896-5227A634769F}" srcOrd="0" destOrd="0" presId="urn:microsoft.com/office/officeart/2005/8/layout/hierarchy1"/>
    <dgm:cxn modelId="{86748015-7FAC-425A-AB91-A1CCED6A4488}" type="presParOf" srcId="{5890B21A-6799-4D25-ADAF-C0BF694405BE}" destId="{846DD94D-EC89-4A77-8697-062944C8021D}" srcOrd="1" destOrd="0" presId="urn:microsoft.com/office/officeart/2005/8/layout/hierarchy1"/>
    <dgm:cxn modelId="{6E187E4A-0AAB-4FEC-A582-8610CDAED0E6}" type="presParOf" srcId="{876A43B2-9A47-4472-8B10-52EC78CC5DD6}" destId="{150C4921-CB1B-4073-80F3-ECFAFDE4E051}" srcOrd="1" destOrd="0" presId="urn:microsoft.com/office/officeart/2005/8/layout/hierarchy1"/>
    <dgm:cxn modelId="{5F647C74-0D10-41EE-9C6D-F2D49D51485B}" type="presParOf" srcId="{8C03DA86-390D-4910-822D-2CEA982EF06C}" destId="{2B58A777-3139-42EF-B673-353BB792D77E}" srcOrd="2" destOrd="0" presId="urn:microsoft.com/office/officeart/2005/8/layout/hierarchy1"/>
    <dgm:cxn modelId="{4F1DDA98-6A27-400A-AC2C-0DB8FD56CE34}" type="presParOf" srcId="{8C03DA86-390D-4910-822D-2CEA982EF06C}" destId="{85C3FE35-D46E-41B1-9209-92A19F55705F}" srcOrd="3" destOrd="0" presId="urn:microsoft.com/office/officeart/2005/8/layout/hierarchy1"/>
    <dgm:cxn modelId="{5CCBC76C-B4C3-4B9F-8C1E-D3C1B9A02D24}" type="presParOf" srcId="{85C3FE35-D46E-41B1-9209-92A19F55705F}" destId="{ED8807A1-60FD-4BE3-B1E0-454292FAD78F}" srcOrd="0" destOrd="0" presId="urn:microsoft.com/office/officeart/2005/8/layout/hierarchy1"/>
    <dgm:cxn modelId="{4ABF5BC0-79B9-4213-9E5E-6494525BBB55}" type="presParOf" srcId="{ED8807A1-60FD-4BE3-B1E0-454292FAD78F}" destId="{3D98A00B-6578-4CEB-A052-26C5EE6779D7}" srcOrd="0" destOrd="0" presId="urn:microsoft.com/office/officeart/2005/8/layout/hierarchy1"/>
    <dgm:cxn modelId="{B919BCB4-DE4F-4034-AB5D-D407723F2AE4}" type="presParOf" srcId="{ED8807A1-60FD-4BE3-B1E0-454292FAD78F}" destId="{F9FBA791-9CE9-4B67-93BD-062DFA196C50}" srcOrd="1" destOrd="0" presId="urn:microsoft.com/office/officeart/2005/8/layout/hierarchy1"/>
    <dgm:cxn modelId="{20870924-6E40-4FC4-AA70-A510E9827032}" type="presParOf" srcId="{85C3FE35-D46E-41B1-9209-92A19F55705F}" destId="{1AA2CF02-2468-41C4-9286-319A8C1C9B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467B6-16E2-470A-87B6-303302A82931}">
      <dsp:nvSpPr>
        <dsp:cNvPr id="0" name=""/>
        <dsp:cNvSpPr/>
      </dsp:nvSpPr>
      <dsp:spPr>
        <a:xfrm>
          <a:off x="0" y="0"/>
          <a:ext cx="5504159" cy="4064000"/>
        </a:xfrm>
        <a:prstGeom prst="triangle">
          <a:avLst/>
        </a:prstGeom>
        <a:solidFill>
          <a:srgbClr val="213253"/>
        </a:solidFill>
        <a:ln w="25400" cap="flat" cmpd="sng" algn="ctr">
          <a:solidFill>
            <a:srgbClr val="2132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F00C9-733F-4F86-9DCC-FA93BA734BA2}">
      <dsp:nvSpPr>
        <dsp:cNvPr id="0" name=""/>
        <dsp:cNvSpPr/>
      </dsp:nvSpPr>
      <dsp:spPr>
        <a:xfrm>
          <a:off x="3275864" y="364605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первого рабочего места</a:t>
          </a:r>
          <a:endParaRPr lang="ru-RU" sz="1800" kern="1200" dirty="0"/>
        </a:p>
      </dsp:txBody>
      <dsp:txXfrm>
        <a:off x="3322826" y="411567"/>
        <a:ext cx="2547676" cy="868101"/>
      </dsp:txXfrm>
    </dsp:sp>
    <dsp:sp modelId="{BEC08D18-9D8C-48DC-8560-674A1322CD46}">
      <dsp:nvSpPr>
        <dsp:cNvPr id="0" name=""/>
        <dsp:cNvSpPr/>
      </dsp:nvSpPr>
      <dsp:spPr>
        <a:xfrm>
          <a:off x="3275864" y="1438548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гарантий в связи с распределением </a:t>
          </a:r>
          <a:endParaRPr lang="ru-RU" sz="1800" kern="1200" dirty="0"/>
        </a:p>
      </dsp:txBody>
      <dsp:txXfrm>
        <a:off x="3322826" y="1485510"/>
        <a:ext cx="2547676" cy="868101"/>
      </dsp:txXfrm>
    </dsp:sp>
    <dsp:sp modelId="{C9888C8C-B6EE-4841-BAFC-211B34B2F2A3}">
      <dsp:nvSpPr>
        <dsp:cNvPr id="0" name=""/>
        <dsp:cNvSpPr/>
      </dsp:nvSpPr>
      <dsp:spPr>
        <a:xfrm>
          <a:off x="3275864" y="2524844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компенсации в связи с распределением</a:t>
          </a:r>
          <a:endParaRPr lang="ru-RU" sz="1800" kern="1200" dirty="0"/>
        </a:p>
      </dsp:txBody>
      <dsp:txXfrm>
        <a:off x="3322826" y="2571806"/>
        <a:ext cx="2547676" cy="868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2E412-E8DF-4C09-A5D6-9692ADF7BA2E}">
      <dsp:nvSpPr>
        <dsp:cNvPr id="0" name=""/>
        <dsp:cNvSpPr/>
      </dsp:nvSpPr>
      <dsp:spPr>
        <a:xfrm>
          <a:off x="3631" y="2143628"/>
          <a:ext cx="1682985" cy="661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213253"/>
              </a:solidFill>
            </a:rPr>
            <a:t>Молодой специалист</a:t>
          </a:r>
          <a:endParaRPr lang="ru-RU" sz="1600" b="1" kern="1200" dirty="0">
            <a:solidFill>
              <a:srgbClr val="213253"/>
            </a:solidFill>
          </a:endParaRPr>
        </a:p>
      </dsp:txBody>
      <dsp:txXfrm>
        <a:off x="23004" y="2163001"/>
        <a:ext cx="1644239" cy="622711"/>
      </dsp:txXfrm>
    </dsp:sp>
    <dsp:sp modelId="{A53157E2-621E-4F73-86C0-19CC01A10BD4}">
      <dsp:nvSpPr>
        <dsp:cNvPr id="0" name=""/>
        <dsp:cNvSpPr/>
      </dsp:nvSpPr>
      <dsp:spPr>
        <a:xfrm rot="17744071">
          <a:off x="1179974" y="1653376"/>
          <a:ext cx="1790892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1790892" y="14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030649" y="1622952"/>
        <a:ext cx="89544" cy="89544"/>
      </dsp:txXfrm>
    </dsp:sp>
    <dsp:sp modelId="{E9755DF9-698A-4494-A722-01DDA2F036D5}">
      <dsp:nvSpPr>
        <dsp:cNvPr id="0" name=""/>
        <dsp:cNvSpPr/>
      </dsp:nvSpPr>
      <dsp:spPr>
        <a:xfrm>
          <a:off x="2464225" y="449748"/>
          <a:ext cx="2662047" cy="822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выпускник, работающий по распределению, перераспределению в соответствии с полученной специальностью, присвоенной квалификацией и (или) степенью, получивший:</a:t>
          </a:r>
          <a:endParaRPr lang="ru-RU" sz="1000" kern="1200" dirty="0"/>
        </a:p>
      </dsp:txBody>
      <dsp:txXfrm>
        <a:off x="2488321" y="473844"/>
        <a:ext cx="2613855" cy="774495"/>
      </dsp:txXfrm>
    </dsp:sp>
    <dsp:sp modelId="{85CD16E2-4820-466A-AE88-20076FAE76E1}">
      <dsp:nvSpPr>
        <dsp:cNvPr id="0" name=""/>
        <dsp:cNvSpPr/>
      </dsp:nvSpPr>
      <dsp:spPr>
        <a:xfrm rot="20056828">
          <a:off x="5108766" y="770059"/>
          <a:ext cx="353411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353411" y="143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76637" y="775572"/>
        <a:ext cx="17670" cy="17670"/>
      </dsp:txXfrm>
    </dsp:sp>
    <dsp:sp modelId="{CB13CF53-7E5F-49F4-B6B5-D3D8CD9B2770}">
      <dsp:nvSpPr>
        <dsp:cNvPr id="0" name=""/>
        <dsp:cNvSpPr/>
      </dsp:nvSpPr>
      <dsp:spPr>
        <a:xfrm>
          <a:off x="5444672" y="275947"/>
          <a:ext cx="3250664" cy="863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высшее, среднее специальное, профессионально-техническое образование в </a:t>
          </a:r>
          <a:r>
            <a:rPr lang="ru-RU" sz="900" b="1" u="none" kern="1200" dirty="0" smtClean="0"/>
            <a:t>дневной форме </a:t>
          </a:r>
          <a:r>
            <a:rPr lang="ru-RU" sz="900" kern="1200" dirty="0" smtClean="0"/>
            <a:t>получения образования </a:t>
          </a:r>
          <a:r>
            <a:rPr lang="ru-RU" sz="900" b="1" kern="1200" dirty="0" smtClean="0"/>
            <a:t>за счет средств республиканского и (или) местных бюджетов</a:t>
          </a:r>
          <a:r>
            <a:rPr lang="ru-RU" sz="900" kern="1200" dirty="0" smtClean="0"/>
            <a:t>, кроме лиц, обучавшихся на условиях целевой подготовки</a:t>
          </a:r>
          <a:endParaRPr lang="ru-RU" sz="900" kern="1200" dirty="0"/>
        </a:p>
      </dsp:txBody>
      <dsp:txXfrm>
        <a:off x="5469965" y="301240"/>
        <a:ext cx="3200078" cy="812966"/>
      </dsp:txXfrm>
    </dsp:sp>
    <dsp:sp modelId="{F0F46AB6-023E-4F27-B33A-ED889C9FD05F}">
      <dsp:nvSpPr>
        <dsp:cNvPr id="0" name=""/>
        <dsp:cNvSpPr/>
      </dsp:nvSpPr>
      <dsp:spPr>
        <a:xfrm rot="4589205">
          <a:off x="4687906" y="1402942"/>
          <a:ext cx="1144068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1144068" y="143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31338" y="1388688"/>
        <a:ext cx="57203" cy="57203"/>
      </dsp:txXfrm>
    </dsp:sp>
    <dsp:sp modelId="{6B074169-CCFD-4DE6-896C-C4E19614DBCD}">
      <dsp:nvSpPr>
        <dsp:cNvPr id="0" name=""/>
        <dsp:cNvSpPr/>
      </dsp:nvSpPr>
      <dsp:spPr>
        <a:xfrm>
          <a:off x="5393607" y="1243864"/>
          <a:ext cx="3414785" cy="1459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среднее специальное, высшее образование, </a:t>
          </a:r>
          <a:r>
            <a:rPr lang="ru-RU" sz="900" b="1" kern="1200" dirty="0" smtClean="0"/>
            <a:t>не менее половины срока получения образования которых </a:t>
          </a:r>
          <a:r>
            <a:rPr lang="ru-RU" sz="900" b="0" kern="1200" dirty="0" smtClean="0"/>
            <a:t>финансировалось</a:t>
          </a:r>
          <a:r>
            <a:rPr lang="ru-RU" sz="900" b="1" kern="1200" dirty="0" smtClean="0"/>
            <a:t> за счет средств республиканского и (или) местных бюджетов </a:t>
          </a:r>
          <a:r>
            <a:rPr lang="ru-RU" sz="900" kern="1200" dirty="0" smtClean="0"/>
            <a:t>и осуществлялось в </a:t>
          </a:r>
          <a:r>
            <a:rPr lang="ru-RU" sz="900" b="1" kern="1200" dirty="0" smtClean="0"/>
            <a:t>дневной форме </a:t>
          </a:r>
          <a:r>
            <a:rPr lang="ru-RU" sz="900" kern="1200" dirty="0" smtClean="0"/>
            <a:t>получения образования, кроме лиц, на момент распределения обучающихся в вечерней, заочной или дистанционной форме получения образования и работающих по получаемой специальности, проходящих военную службу по контракту, а также обучавшихся на условиях целевой подготовки</a:t>
          </a:r>
          <a:endParaRPr lang="ru-RU" sz="900" kern="1200" dirty="0"/>
        </a:p>
      </dsp:txBody>
      <dsp:txXfrm>
        <a:off x="5436347" y="1286604"/>
        <a:ext cx="3329305" cy="1373767"/>
      </dsp:txXfrm>
    </dsp:sp>
    <dsp:sp modelId="{C34373E6-964C-4195-8A47-9370D4F5C544}">
      <dsp:nvSpPr>
        <dsp:cNvPr id="0" name=""/>
        <dsp:cNvSpPr/>
      </dsp:nvSpPr>
      <dsp:spPr>
        <a:xfrm rot="20840597">
          <a:off x="1676933" y="2372696"/>
          <a:ext cx="796975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796975" y="14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55496" y="2367119"/>
        <a:ext cx="39848" cy="39848"/>
      </dsp:txXfrm>
    </dsp:sp>
    <dsp:sp modelId="{057B0890-B21B-477A-B9C2-1EA5B08F5C84}">
      <dsp:nvSpPr>
        <dsp:cNvPr id="0" name=""/>
        <dsp:cNvSpPr/>
      </dsp:nvSpPr>
      <dsp:spPr>
        <a:xfrm>
          <a:off x="2464225" y="1521315"/>
          <a:ext cx="2737202" cy="1556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выпускник, направленный, перенаправленный на работу в соответствии с заключенными договорами и получивший в </a:t>
          </a:r>
          <a:r>
            <a:rPr lang="ru-RU" sz="900" b="1" kern="1200" dirty="0" smtClean="0"/>
            <a:t>дневной форме</a:t>
          </a:r>
          <a:r>
            <a:rPr lang="ru-RU" sz="900" kern="1200" dirty="0" smtClean="0"/>
            <a:t> получения образования </a:t>
          </a:r>
          <a:r>
            <a:rPr lang="ru-RU" sz="900" b="1" kern="1200" dirty="0" smtClean="0"/>
            <a:t>научно-ориентированное  образование за счет средств республиканского бюджета,                                                                                        </a:t>
          </a:r>
          <a:r>
            <a:rPr lang="ru-RU" sz="900" kern="1200" dirty="0" smtClean="0"/>
            <a:t>выпускник, направленный, перенаправленный на работу в соответствии с договором о </a:t>
          </a:r>
          <a:r>
            <a:rPr lang="ru-RU" sz="900" b="1" i="0" kern="1200" dirty="0" smtClean="0"/>
            <a:t>целевой подготовке </a:t>
          </a:r>
          <a:r>
            <a:rPr lang="ru-RU" sz="900" kern="1200" dirty="0" smtClean="0"/>
            <a:t>специалиста (рабочего, служащего) и получивший высшее образование, среднее специальное, профессионально-техническое образование на условиях целевой подготовки в государственных учреждениях </a:t>
          </a:r>
          <a:r>
            <a:rPr lang="ru-RU" sz="750" kern="1200" dirty="0" smtClean="0"/>
            <a:t>образования</a:t>
          </a:r>
          <a:endParaRPr lang="ru-RU" sz="750" kern="1200" dirty="0"/>
        </a:p>
      </dsp:txBody>
      <dsp:txXfrm>
        <a:off x="2509823" y="1566913"/>
        <a:ext cx="2646006" cy="1465635"/>
      </dsp:txXfrm>
    </dsp:sp>
    <dsp:sp modelId="{0B3CB1D6-E544-4993-BE76-8FD930D5E653}">
      <dsp:nvSpPr>
        <dsp:cNvPr id="0" name=""/>
        <dsp:cNvSpPr/>
      </dsp:nvSpPr>
      <dsp:spPr>
        <a:xfrm rot="3453541">
          <a:off x="1350616" y="3071709"/>
          <a:ext cx="1449623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1449623" y="14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39187" y="3049816"/>
        <a:ext cx="72481" cy="72481"/>
      </dsp:txXfrm>
    </dsp:sp>
    <dsp:sp modelId="{267379B0-66B7-44EC-AA31-E3AD001B7F7D}">
      <dsp:nvSpPr>
        <dsp:cNvPr id="0" name=""/>
        <dsp:cNvSpPr/>
      </dsp:nvSpPr>
      <dsp:spPr>
        <a:xfrm>
          <a:off x="2464239" y="3378707"/>
          <a:ext cx="2746832" cy="638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выпускник, получивший научно-ориентированное, высшее или среднее специальное образование </a:t>
          </a:r>
          <a:r>
            <a:rPr lang="ru-RU" sz="900" b="1" kern="1200" dirty="0" smtClean="0"/>
            <a:t>в дневной форме на платной основе за счет средств юридических лиц, индивидуальных предпринимателей, физических лиц или собственных средств</a:t>
          </a:r>
          <a:endParaRPr lang="ru-RU" sz="900" kern="1200" dirty="0"/>
        </a:p>
      </dsp:txBody>
      <dsp:txXfrm>
        <a:off x="2482928" y="3397396"/>
        <a:ext cx="2709454" cy="600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8A777-3139-42EF-B673-353BB792D77E}">
      <dsp:nvSpPr>
        <dsp:cNvPr id="0" name=""/>
        <dsp:cNvSpPr/>
      </dsp:nvSpPr>
      <dsp:spPr>
        <a:xfrm>
          <a:off x="2005932" y="1300717"/>
          <a:ext cx="509249" cy="242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58"/>
              </a:lnTo>
              <a:lnTo>
                <a:pt x="509249" y="165158"/>
              </a:lnTo>
              <a:lnTo>
                <a:pt x="509249" y="242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2139D-FD4C-4DFC-9A21-26E89B80BD97}">
      <dsp:nvSpPr>
        <dsp:cNvPr id="0" name=""/>
        <dsp:cNvSpPr/>
      </dsp:nvSpPr>
      <dsp:spPr>
        <a:xfrm>
          <a:off x="1496683" y="1300717"/>
          <a:ext cx="509249" cy="242356"/>
        </a:xfrm>
        <a:custGeom>
          <a:avLst/>
          <a:gdLst/>
          <a:ahLst/>
          <a:cxnLst/>
          <a:rect l="0" t="0" r="0" b="0"/>
          <a:pathLst>
            <a:path>
              <a:moveTo>
                <a:pt x="509249" y="0"/>
              </a:moveTo>
              <a:lnTo>
                <a:pt x="509249" y="165158"/>
              </a:lnTo>
              <a:lnTo>
                <a:pt x="0" y="165158"/>
              </a:lnTo>
              <a:lnTo>
                <a:pt x="0" y="242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A64E2-3193-433C-9448-5C86E86C3A8B}">
      <dsp:nvSpPr>
        <dsp:cNvPr id="0" name=""/>
        <dsp:cNvSpPr/>
      </dsp:nvSpPr>
      <dsp:spPr>
        <a:xfrm>
          <a:off x="1960212" y="529205"/>
          <a:ext cx="91440" cy="2423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3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D898A-9044-4FB4-9D93-2979D45B3275}">
      <dsp:nvSpPr>
        <dsp:cNvPr id="0" name=""/>
        <dsp:cNvSpPr/>
      </dsp:nvSpPr>
      <dsp:spPr>
        <a:xfrm>
          <a:off x="1589274" y="48"/>
          <a:ext cx="833316" cy="5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233DB-3E7E-40D4-9721-56323A22DC2B}">
      <dsp:nvSpPr>
        <dsp:cNvPr id="0" name=""/>
        <dsp:cNvSpPr/>
      </dsp:nvSpPr>
      <dsp:spPr>
        <a:xfrm>
          <a:off x="1681864" y="88010"/>
          <a:ext cx="833316" cy="529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Срок обязательной работы по распределению</a:t>
          </a:r>
          <a:endParaRPr lang="ru-RU" sz="700" kern="1200" dirty="0"/>
        </a:p>
      </dsp:txBody>
      <dsp:txXfrm>
        <a:off x="1697362" y="103508"/>
        <a:ext cx="802320" cy="498160"/>
      </dsp:txXfrm>
    </dsp:sp>
    <dsp:sp modelId="{731EFD52-23B3-4653-AC51-3409CD8888FE}">
      <dsp:nvSpPr>
        <dsp:cNvPr id="0" name=""/>
        <dsp:cNvSpPr/>
      </dsp:nvSpPr>
      <dsp:spPr>
        <a:xfrm>
          <a:off x="1589274" y="771561"/>
          <a:ext cx="833316" cy="5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57B1D-93F7-4951-BAA3-282D2C8907A3}">
      <dsp:nvSpPr>
        <dsp:cNvPr id="0" name=""/>
        <dsp:cNvSpPr/>
      </dsp:nvSpPr>
      <dsp:spPr>
        <a:xfrm>
          <a:off x="1681864" y="859522"/>
          <a:ext cx="833316" cy="529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ст. 72 Кодекса об образовании</a:t>
          </a:r>
          <a:endParaRPr lang="ru-RU" sz="700" kern="1200" dirty="0"/>
        </a:p>
      </dsp:txBody>
      <dsp:txXfrm>
        <a:off x="1697362" y="875020"/>
        <a:ext cx="802320" cy="498160"/>
      </dsp:txXfrm>
    </dsp:sp>
    <dsp:sp modelId="{AEFFE986-2752-42EC-9896-5227A634769F}">
      <dsp:nvSpPr>
        <dsp:cNvPr id="0" name=""/>
        <dsp:cNvSpPr/>
      </dsp:nvSpPr>
      <dsp:spPr>
        <a:xfrm>
          <a:off x="1080025" y="1543073"/>
          <a:ext cx="833316" cy="5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DD94D-EC89-4A77-8697-062944C8021D}">
      <dsp:nvSpPr>
        <dsp:cNvPr id="0" name=""/>
        <dsp:cNvSpPr/>
      </dsp:nvSpPr>
      <dsp:spPr>
        <a:xfrm>
          <a:off x="1172615" y="1631034"/>
          <a:ext cx="833316" cy="529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1 год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(пункт 5 ст. 72)</a:t>
          </a:r>
          <a:endParaRPr lang="ru-RU" sz="700" kern="1200" dirty="0"/>
        </a:p>
      </dsp:txBody>
      <dsp:txXfrm>
        <a:off x="1188113" y="1646532"/>
        <a:ext cx="802320" cy="498160"/>
      </dsp:txXfrm>
    </dsp:sp>
    <dsp:sp modelId="{3D98A00B-6578-4CEB-A052-26C5EE6779D7}">
      <dsp:nvSpPr>
        <dsp:cNvPr id="0" name=""/>
        <dsp:cNvSpPr/>
      </dsp:nvSpPr>
      <dsp:spPr>
        <a:xfrm>
          <a:off x="2098523" y="1543073"/>
          <a:ext cx="833316" cy="529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BA791-9CE9-4B67-93BD-062DFA196C50}">
      <dsp:nvSpPr>
        <dsp:cNvPr id="0" name=""/>
        <dsp:cNvSpPr/>
      </dsp:nvSpPr>
      <dsp:spPr>
        <a:xfrm>
          <a:off x="2191114" y="1631034"/>
          <a:ext cx="833316" cy="529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2 года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(пункт 4 ст. 72)</a:t>
          </a:r>
          <a:endParaRPr lang="ru-RU" sz="700" kern="1200" dirty="0"/>
        </a:p>
      </dsp:txBody>
      <dsp:txXfrm>
        <a:off x="2206612" y="1646532"/>
        <a:ext cx="802320" cy="49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1842F-214B-4D50-9EE2-D1F649555CFB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FFA21-2921-45E1-BF3A-0C9C4317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5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622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22088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305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7765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569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03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Shape 104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Shape 10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Shape 10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Shape 111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Shape 112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Shape 11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Shape 11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164" name="Shape 16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6" r:id="rId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7D58748AB484EE65819A48EE9575D39FC7C4C0013C283EDD97B2701DC438BFCEAF2D1A29412367F7D8194ECF0Q2oAP" TargetMode="External"/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37D58748AB484EE65819A48EE9575D39FC7C4C0013C283EDD97B2701DC438BFCEAF2D1A29412367F7D8194EEF0Q2o3P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E22C37048A151BAD9F64A5A46EBFA50F81DD4E60DF434FFCFC867BAEF1135557C519A086E3223127FA8459975k0j6P" TargetMode="External"/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B20004861499DBC9DF61DCDC477DAAC5D42E7288259C3F1BCFF81ABA0E5EB4A55D131C94D1CAABCC3D77F39BAW9s2P" TargetMode="External"/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73D6FE2667E15492A7F3DC56935DCBD9EB3D7D06B369D2FDCD54164683CD6FB32D081E1C55CBA620EBD67AF0Cg2k5P" TargetMode="External"/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478909"/>
            <a:ext cx="1619672" cy="1763688"/>
          </a:xfrm>
          <a:prstGeom prst="rect">
            <a:avLst/>
          </a:prstGeom>
        </p:spPr>
      </p:pic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323528" y="1090750"/>
            <a:ext cx="5976664" cy="29619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4000" dirty="0"/>
              <a:t>Распределение выпускников </a:t>
            </a:r>
            <a:endParaRPr sz="4000" dirty="0">
              <a:latin typeface="Ravie" pitchFamily="82" charset="0"/>
              <a:ea typeface="NSimSun" pitchFamily="49" charset="-122"/>
              <a:cs typeface="Andalus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5805" y="4217320"/>
            <a:ext cx="25619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latin typeface="Roboto" pitchFamily="2" charset="0"/>
                <a:ea typeface="Roboto" pitchFamily="2" charset="0"/>
              </a:rPr>
              <a:t>«Материалы ЕДИ, февраль 2024 г.»</a:t>
            </a:r>
          </a:p>
          <a:p>
            <a:pPr algn="r"/>
            <a:r>
              <a:rPr lang="ru-RU" sz="1100" dirty="0" smtClean="0">
                <a:latin typeface="Roboto" pitchFamily="2" charset="0"/>
                <a:ea typeface="Roboto" pitchFamily="2" charset="0"/>
              </a:rPr>
              <a:t>Подготовлено ЦРК</a:t>
            </a:r>
            <a:endParaRPr lang="ru-RU" sz="1100" dirty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57925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800" dirty="0" smtClean="0"/>
              <a:t>Соответственно, для того</a:t>
            </a:r>
            <a:r>
              <a:rPr lang="ru-RU" sz="1800" dirty="0"/>
              <a:t>, </a:t>
            </a:r>
            <a:r>
              <a:rPr lang="ru-RU" sz="1800" dirty="0" smtClean="0"/>
              <a:t>чтобы выпускник являлся </a:t>
            </a:r>
            <a:r>
              <a:rPr lang="ru-RU" sz="1800" dirty="0"/>
              <a:t>молодым специалистом, </a:t>
            </a:r>
            <a:r>
              <a:rPr lang="ru-RU" sz="1800" dirty="0" smtClean="0"/>
              <a:t>должны быть соблюдены следующие  условия:</a:t>
            </a:r>
            <a:endParaRPr sz="1800" dirty="0"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107504" y="1327350"/>
            <a:ext cx="8712968" cy="3332632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>
              <a:buClr>
                <a:srgbClr val="213253"/>
              </a:buClr>
              <a:buFont typeface="Wingdings" pitchFamily="2" charset="2"/>
              <a:buChar char="Ø"/>
            </a:pPr>
            <a:r>
              <a:rPr lang="ru-RU" sz="1400" dirty="0"/>
              <a:t>образование должно быть получено в </a:t>
            </a:r>
            <a:r>
              <a:rPr lang="ru-RU" sz="1400" b="1" dirty="0"/>
              <a:t>дневной форме </a:t>
            </a:r>
            <a:r>
              <a:rPr lang="ru-RU" sz="1400" dirty="0"/>
              <a:t>получения </a:t>
            </a:r>
            <a:r>
              <a:rPr lang="ru-RU" sz="1400" dirty="0" smtClean="0"/>
              <a:t>образования </a:t>
            </a:r>
          </a:p>
          <a:p>
            <a:pPr marL="76200" indent="0" algn="ctr">
              <a:buClr>
                <a:srgbClr val="00355C"/>
              </a:buClr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Исключение:</a:t>
            </a:r>
            <a:endParaRPr lang="ru-RU" sz="1400" dirty="0" smtClean="0"/>
          </a:p>
          <a:p>
            <a:pPr marL="76200" indent="0" algn="just">
              <a:buClr>
                <a:srgbClr val="00355C"/>
              </a:buClr>
              <a:buNone/>
            </a:pPr>
            <a:r>
              <a:rPr lang="ru-RU" sz="1400" dirty="0" smtClean="0"/>
              <a:t>молодыми </a:t>
            </a:r>
            <a:r>
              <a:rPr lang="ru-RU" sz="1400" dirty="0"/>
              <a:t>специалистами будут являться и выпускники, получившие среднее </a:t>
            </a:r>
            <a:r>
              <a:rPr lang="ru-RU" sz="1400" dirty="0" smtClean="0"/>
              <a:t>специальное, высшее образование, </a:t>
            </a:r>
            <a:r>
              <a:rPr lang="ru-RU" sz="1400" u="sng" dirty="0"/>
              <a:t>не менее половины срока обучения</a:t>
            </a:r>
            <a:r>
              <a:rPr lang="ru-RU" sz="1400" dirty="0"/>
              <a:t> которых финансировалось </a:t>
            </a:r>
            <a:r>
              <a:rPr lang="ru-RU" sz="1400" u="sng" dirty="0"/>
              <a:t>за счет средств республиканского и (или) местных бюджетов</a:t>
            </a:r>
            <a:r>
              <a:rPr lang="ru-RU" sz="1400" dirty="0"/>
              <a:t> и осуществлялось в дневной форме получения </a:t>
            </a:r>
            <a:r>
              <a:rPr lang="ru-RU" sz="1400" dirty="0" smtClean="0"/>
              <a:t>образования, кроме </a:t>
            </a:r>
            <a:r>
              <a:rPr lang="ru-RU" sz="1400" dirty="0"/>
              <a:t>лиц, на момент распределения обучающихся в </a:t>
            </a:r>
            <a:r>
              <a:rPr lang="ru-RU" sz="1400" dirty="0" smtClean="0"/>
              <a:t>вечерней, заочной </a:t>
            </a:r>
            <a:r>
              <a:rPr lang="ru-RU" sz="1400" dirty="0"/>
              <a:t>или </a:t>
            </a:r>
            <a:r>
              <a:rPr lang="ru-RU" sz="1400" dirty="0" smtClean="0"/>
              <a:t>дистанционной </a:t>
            </a:r>
            <a:r>
              <a:rPr lang="ru-RU" sz="1400" dirty="0"/>
              <a:t>форме получения образования и работающих по получаемой </a:t>
            </a:r>
            <a:r>
              <a:rPr lang="ru-RU" sz="1400" dirty="0" smtClean="0"/>
              <a:t>специальности, проходящих военную службу по контракту, а </a:t>
            </a:r>
            <a:r>
              <a:rPr lang="ru-RU" sz="1400" dirty="0"/>
              <a:t>также обучавшихся на условиях целевой </a:t>
            </a:r>
            <a:r>
              <a:rPr lang="ru-RU" sz="1400" dirty="0" smtClean="0"/>
              <a:t>подготовки </a:t>
            </a:r>
            <a:r>
              <a:rPr lang="ru-RU" sz="1400" dirty="0"/>
              <a:t>(ч. 1 п. 2 ст. </a:t>
            </a:r>
            <a:r>
              <a:rPr lang="ru-RU" sz="1400" dirty="0" smtClean="0"/>
              <a:t>72, </a:t>
            </a:r>
            <a:r>
              <a:rPr lang="ru-RU" sz="1400" dirty="0"/>
              <a:t>п. 1 ст. </a:t>
            </a:r>
            <a:r>
              <a:rPr lang="ru-RU" sz="1400" dirty="0" smtClean="0"/>
              <a:t>75 </a:t>
            </a:r>
            <a:r>
              <a:rPr lang="ru-RU" sz="1400" dirty="0"/>
              <a:t>Кодекса об </a:t>
            </a:r>
            <a:r>
              <a:rPr lang="ru-RU" sz="1400" dirty="0" smtClean="0"/>
              <a:t>образовании)</a:t>
            </a:r>
          </a:p>
          <a:p>
            <a:pPr marL="76200" indent="0" algn="just">
              <a:buClr>
                <a:srgbClr val="00355C"/>
              </a:buClr>
              <a:buNone/>
            </a:pPr>
            <a:endParaRPr lang="ru-RU" sz="1400" dirty="0" smtClean="0"/>
          </a:p>
          <a:p>
            <a:pPr algn="just">
              <a:buClr>
                <a:srgbClr val="213253"/>
              </a:buClr>
              <a:buFont typeface="Wingdings" pitchFamily="2" charset="2"/>
              <a:buChar char="Ø"/>
            </a:pPr>
            <a:r>
              <a:rPr lang="ru-RU" sz="1400" dirty="0"/>
              <a:t>выпускник должен работать по </a:t>
            </a:r>
            <a:r>
              <a:rPr lang="ru-RU" sz="1400" b="1" dirty="0"/>
              <a:t>распределению</a:t>
            </a:r>
            <a:r>
              <a:rPr lang="ru-RU" sz="1400" dirty="0"/>
              <a:t>, </a:t>
            </a:r>
            <a:r>
              <a:rPr lang="ru-RU" sz="1400" b="1" dirty="0"/>
              <a:t>перераспределению</a:t>
            </a:r>
            <a:r>
              <a:rPr lang="ru-RU" sz="1400" dirty="0"/>
              <a:t> либо быть направленным, перенаправленным на </a:t>
            </a:r>
            <a:r>
              <a:rPr lang="ru-RU" sz="1400" dirty="0" smtClean="0"/>
              <a:t>работу, в том числе </a:t>
            </a:r>
            <a:r>
              <a:rPr lang="ru-RU" sz="1400" dirty="0"/>
              <a:t>в соответствии с </a:t>
            </a:r>
            <a:r>
              <a:rPr lang="ru-RU" sz="1400" b="1" dirty="0"/>
              <a:t>договором о подготовке научного работника высшей квалификации</a:t>
            </a:r>
            <a:r>
              <a:rPr lang="ru-RU" sz="1400" dirty="0"/>
              <a:t> за счет средств республиканского бюджета или </a:t>
            </a:r>
            <a:r>
              <a:rPr lang="ru-RU" sz="1400" b="1" dirty="0"/>
              <a:t>о целевой подготовке </a:t>
            </a:r>
            <a:r>
              <a:rPr lang="ru-RU" sz="1400" dirty="0"/>
              <a:t>специалиста (рабочего, служащего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grpSp>
        <p:nvGrpSpPr>
          <p:cNvPr id="239" name="Shape 239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8786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395536" y="411510"/>
            <a:ext cx="6949280" cy="15841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b="0" dirty="0">
                <a:solidFill>
                  <a:srgbClr val="213253"/>
                </a:solidFill>
              </a:rPr>
              <a:t>Выпускникам, которым место работы предоставлено путем распределения, </a:t>
            </a:r>
            <a:r>
              <a:rPr lang="ru-RU" b="0" dirty="0" smtClean="0">
                <a:solidFill>
                  <a:srgbClr val="213253"/>
                </a:solidFill>
              </a:rPr>
              <a:t>предоставляются следующие </a:t>
            </a:r>
            <a:br>
              <a:rPr lang="ru-RU" b="0" dirty="0" smtClean="0">
                <a:solidFill>
                  <a:srgbClr val="213253"/>
                </a:solidFill>
              </a:rPr>
            </a:br>
            <a:r>
              <a:rPr lang="ru-RU" sz="2800" dirty="0" smtClean="0">
                <a:solidFill>
                  <a:srgbClr val="213253"/>
                </a:solidFill>
              </a:rPr>
              <a:t>гарантии</a:t>
            </a:r>
            <a:r>
              <a:rPr lang="ru-RU" sz="2800" b="0" dirty="0" smtClean="0">
                <a:solidFill>
                  <a:srgbClr val="213253"/>
                </a:solidFill>
              </a:rPr>
              <a:t> </a:t>
            </a:r>
            <a:r>
              <a:rPr lang="ru-RU" sz="2800" b="0" dirty="0">
                <a:solidFill>
                  <a:srgbClr val="213253"/>
                </a:solidFill>
              </a:rPr>
              <a:t>и </a:t>
            </a:r>
            <a:r>
              <a:rPr lang="ru-RU" sz="2800" dirty="0" smtClean="0">
                <a:solidFill>
                  <a:srgbClr val="213253"/>
                </a:solidFill>
              </a:rPr>
              <a:t>компенсации</a:t>
            </a:r>
            <a:r>
              <a:rPr lang="ru-RU" sz="2800" b="0" dirty="0" smtClean="0">
                <a:solidFill>
                  <a:srgbClr val="213253"/>
                </a:solidFill>
              </a:rPr>
              <a:t>:</a:t>
            </a:r>
            <a:endParaRPr lang="ru-RU" sz="2800" b="0" dirty="0">
              <a:solidFill>
                <a:srgbClr val="213253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395536" y="1923678"/>
            <a:ext cx="8424936" cy="3075806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трудоустройство в соответствии с полученной специальностью, присвоенной квалификацией и (или) степенью;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отдых продолжительностью тридцать один календарный день, а выпускникам, направленным для работы в качестве педагогических работников, – сорок пять календарных дней. По инициативе выпускника продолжительность отдыха может быть сокращена;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компенсации в связи с переездом на работу в другую местность в соответствии с законодательством о труде;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денежная помощь, размер, источники финансирования и порядок выплаты которой определяются Правительством Республики Беларусь.</a:t>
            </a:r>
          </a:p>
          <a:p>
            <a:pPr algn="ctr">
              <a:buNone/>
            </a:pPr>
            <a:endParaRPr sz="20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599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899592" y="123478"/>
            <a:ext cx="8640960" cy="15841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213253"/>
                </a:solidFill>
              </a:rPr>
              <a:t>Дополнительные </a:t>
            </a:r>
            <a:r>
              <a:rPr lang="ru-RU" sz="2800" dirty="0">
                <a:solidFill>
                  <a:srgbClr val="213253"/>
                </a:solidFill>
              </a:rPr>
              <a:t>гарантии молодым специалистам</a:t>
            </a:r>
            <a:br>
              <a:rPr lang="ru-RU" sz="2800" dirty="0">
                <a:solidFill>
                  <a:srgbClr val="213253"/>
                </a:solidFill>
              </a:rPr>
            </a:br>
            <a:endParaRPr lang="ru-RU" sz="2800" b="0" dirty="0">
              <a:solidFill>
                <a:srgbClr val="213253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533171" y="1575787"/>
            <a:ext cx="8424936" cy="3075806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76200" indent="0" algn="just">
              <a:buClr>
                <a:srgbClr val="0C3668"/>
              </a:buClr>
              <a:buNone/>
            </a:pPr>
            <a:r>
              <a:rPr lang="ru-RU" sz="1600" dirty="0" smtClean="0"/>
              <a:t>В </a:t>
            </a:r>
            <a:r>
              <a:rPr lang="ru-RU" sz="1600" dirty="0"/>
              <a:t>статью 209 </a:t>
            </a:r>
            <a:r>
              <a:rPr lang="ru-RU" sz="1600" dirty="0" smtClean="0"/>
              <a:t>Налогового кодекса включены нормы, в соответствии с которыми </a:t>
            </a:r>
            <a:r>
              <a:rPr lang="ru-RU" sz="1600" b="1" dirty="0" smtClean="0"/>
              <a:t>с 1 января 2024 года </a:t>
            </a:r>
            <a:r>
              <a:rPr lang="ru-RU" sz="1600" dirty="0" smtClean="0"/>
              <a:t>молодые специалисты, </a:t>
            </a:r>
            <a:r>
              <a:rPr lang="ru-RU" sz="1600" dirty="0"/>
              <a:t>молодые рабочие (служащие) имеют право на получение дополнительного стандартного налогового вычета по подоходному налогу в размере 620 рублей в месяц.</a:t>
            </a:r>
          </a:p>
          <a:p>
            <a:pPr marL="76200" indent="0" algn="just">
              <a:buClr>
                <a:srgbClr val="0C3668"/>
              </a:buClr>
              <a:buNone/>
            </a:pPr>
            <a:r>
              <a:rPr lang="ru-RU" sz="2800" dirty="0" smtClean="0"/>
              <a:t>❓</a:t>
            </a:r>
            <a:r>
              <a:rPr lang="ru-RU" sz="2800" dirty="0"/>
              <a:t>Кому предоставляется такой налоговый вычет?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Такой </a:t>
            </a:r>
            <a:r>
              <a:rPr lang="ru-RU" sz="1600" dirty="0"/>
              <a:t>налоговый вычет предоставляется молодым специалистам, молодым рабочим (служащим), получившим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высшее</a:t>
            </a:r>
            <a:r>
              <a:rPr lang="ru-RU" sz="1600" dirty="0"/>
              <a:t>, научно-ориентированное, среднее специальное или профессионально-техническое образование и трудоустроенным в соответствии со свидетельством о направлении на работу;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высшее</a:t>
            </a:r>
            <a:r>
              <a:rPr lang="ru-RU" sz="1600" dirty="0"/>
              <a:t>, научно-ориентированное, среднее специальное или профессионально-техническое образование по специальностям для воинских формирований и военизированных организаций.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endParaRPr lang="ru-RU" sz="16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pic>
        <p:nvPicPr>
          <p:cNvPr id="1026" name="Picture 2" descr="icon new 1 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5447"/>
            <a:ext cx="95250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07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059582"/>
            <a:ext cx="87129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indent="0" algn="just">
              <a:buClr>
                <a:srgbClr val="0C3668"/>
              </a:buClr>
              <a:buNone/>
            </a:pPr>
            <a:r>
              <a:rPr lang="ru-RU" sz="2800" dirty="0"/>
              <a:t>❓На какой срок </a:t>
            </a:r>
            <a:r>
              <a:rPr lang="ru-RU" sz="2800" dirty="0" smtClean="0"/>
              <a:t>предоставляется</a:t>
            </a:r>
          </a:p>
          <a:p>
            <a:pPr marL="76200" indent="0" algn="just">
              <a:buClr>
                <a:srgbClr val="0C3668"/>
              </a:buClr>
              <a:buNone/>
            </a:pPr>
            <a:r>
              <a:rPr lang="ru-RU" sz="2800" dirty="0" smtClean="0"/>
              <a:t> </a:t>
            </a:r>
            <a:r>
              <a:rPr lang="ru-RU" sz="2800" dirty="0"/>
              <a:t>дополнительный стандартный налоговый вычет</a:t>
            </a:r>
            <a:r>
              <a:rPr lang="ru-RU" sz="2800" dirty="0" smtClean="0"/>
              <a:t>?</a:t>
            </a:r>
          </a:p>
          <a:p>
            <a:pPr marL="76200" indent="0" algn="just">
              <a:buClr>
                <a:srgbClr val="0C3668"/>
              </a:buClr>
              <a:buNone/>
            </a:pPr>
            <a:endParaRPr lang="ru-RU" sz="2800" dirty="0"/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Дополнительный стандартный налоговый вычет предоставляется в течение срока обязательной работы у нанимателя по распределению (перераспределению), трудоустройству в счет брони, направлению (перенаправлению) на работу и срока продолжения с ним трудовых отношений, но не более 7 лет с даты трудоустройства у такого нанимателя в соответствии со свидетельством о направлении на работу</a:t>
            </a:r>
            <a:r>
              <a:rPr lang="ru-RU" sz="16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endParaRPr lang="ru-RU" sz="1600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В течение срока обязательной военной службы – молодым специалистам, молодым рабочим (служащим), получившим высшее, научно-ориентированное, среднее специальное или профессионально-техническое образование по специальностям для воинских формирований и военизированных организаций.</a:t>
            </a:r>
          </a:p>
          <a:p>
            <a:pPr algn="just">
              <a:buClr>
                <a:srgbClr val="0C3668"/>
              </a:buClr>
            </a:pPr>
            <a:endParaRPr lang="ru-RU" dirty="0"/>
          </a:p>
        </p:txBody>
      </p:sp>
      <p:sp>
        <p:nvSpPr>
          <p:cNvPr id="6" name="Shape 248"/>
          <p:cNvSpPr txBox="1">
            <a:spLocks/>
          </p:cNvSpPr>
          <p:nvPr/>
        </p:nvSpPr>
        <p:spPr>
          <a:xfrm>
            <a:off x="899592" y="123478"/>
            <a:ext cx="8640960" cy="158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ru-RU" sz="2800" dirty="0" smtClean="0">
                <a:solidFill>
                  <a:srgbClr val="213253"/>
                </a:solidFill>
              </a:rPr>
              <a:t>Дополнительные гарантии молодым специалистам</a:t>
            </a:r>
            <a:br>
              <a:rPr lang="ru-RU" sz="2800" dirty="0" smtClean="0">
                <a:solidFill>
                  <a:srgbClr val="213253"/>
                </a:solidFill>
              </a:rPr>
            </a:br>
            <a:endParaRPr lang="ru-RU" sz="2800" b="0" dirty="0">
              <a:solidFill>
                <a:srgbClr val="213253"/>
              </a:solidFill>
            </a:endParaRPr>
          </a:p>
        </p:txBody>
      </p:sp>
      <p:pic>
        <p:nvPicPr>
          <p:cNvPr id="7" name="Picture 2" descr="icon new 1 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40" y="664137"/>
            <a:ext cx="95250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25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059582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C3668"/>
              </a:buClr>
            </a:pPr>
            <a:endParaRPr lang="ru-RU" dirty="0"/>
          </a:p>
          <a:p>
            <a:pPr algn="just">
              <a:buClr>
                <a:srgbClr val="0C3668"/>
              </a:buClr>
            </a:pPr>
            <a:r>
              <a:rPr lang="ru-RU" sz="2800" dirty="0"/>
              <a:t>❓Имеют ли право на данный налоговый вычет молодые специалисты, окончившие университет ранее?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endParaRPr lang="ru-RU" dirty="0"/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</a:rPr>
              <a:t>Данный налоговый вычет предоставляется с 1 января 2024 года в отношении любых лиц, соответствующих перечисленным условиям как вновь прибывших на работу и трудоустроенных в соответствии со свидетельством о направлении на работу или получивших соответствующее образование по специальностям для воинских формирований и военизированных организаций, так и работающих, проходящих службу, на указанных условиях.</a:t>
            </a:r>
          </a:p>
        </p:txBody>
      </p:sp>
      <p:sp>
        <p:nvSpPr>
          <p:cNvPr id="6" name="Shape 248"/>
          <p:cNvSpPr txBox="1">
            <a:spLocks/>
          </p:cNvSpPr>
          <p:nvPr/>
        </p:nvSpPr>
        <p:spPr>
          <a:xfrm>
            <a:off x="899592" y="123478"/>
            <a:ext cx="8640960" cy="158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ru-RU" sz="2800" dirty="0" smtClean="0">
                <a:solidFill>
                  <a:srgbClr val="213253"/>
                </a:solidFill>
              </a:rPr>
              <a:t>Дополнительные гарантии молодым специалистам</a:t>
            </a:r>
            <a:br>
              <a:rPr lang="ru-RU" sz="2800" dirty="0" smtClean="0">
                <a:solidFill>
                  <a:srgbClr val="213253"/>
                </a:solidFill>
              </a:rPr>
            </a:br>
            <a:endParaRPr lang="ru-RU" sz="2800" b="0" dirty="0">
              <a:solidFill>
                <a:srgbClr val="213253"/>
              </a:solidFill>
            </a:endParaRPr>
          </a:p>
        </p:txBody>
      </p:sp>
      <p:pic>
        <p:nvPicPr>
          <p:cNvPr id="5" name="Picture 2" descr="icon new 1 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40" y="664137"/>
            <a:ext cx="95250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5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02724" y="392575"/>
            <a:ext cx="5841484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800" dirty="0" smtClean="0"/>
              <a:t>Период действия статуса молодого специалиста</a:t>
            </a:r>
            <a:endParaRPr sz="2800" dirty="0"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07504" y="1275606"/>
            <a:ext cx="8784976" cy="33843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just">
              <a:buClr>
                <a:srgbClr val="002060"/>
              </a:buClr>
              <a:buNone/>
            </a:pPr>
            <a:r>
              <a:rPr lang="ru-RU" sz="1500" dirty="0" smtClean="0">
                <a:solidFill>
                  <a:srgbClr val="213253"/>
                </a:solidFill>
              </a:rPr>
              <a:t>Выпускники</a:t>
            </a:r>
            <a:r>
              <a:rPr lang="ru-RU" sz="1500" dirty="0">
                <a:solidFill>
                  <a:srgbClr val="213253"/>
                </a:solidFill>
              </a:rPr>
              <a:t>, работающие по </a:t>
            </a:r>
            <a:r>
              <a:rPr lang="ru-RU" sz="1500" dirty="0" smtClean="0">
                <a:solidFill>
                  <a:srgbClr val="213253"/>
                </a:solidFill>
              </a:rPr>
              <a:t>распределению, перераспределению</a:t>
            </a:r>
            <a:r>
              <a:rPr lang="ru-RU" sz="1500" dirty="0">
                <a:solidFill>
                  <a:srgbClr val="213253"/>
                </a:solidFill>
              </a:rPr>
              <a:t>, направленные на </a:t>
            </a:r>
            <a:r>
              <a:rPr lang="ru-RU" sz="1500" dirty="0" smtClean="0">
                <a:solidFill>
                  <a:srgbClr val="213253"/>
                </a:solidFill>
              </a:rPr>
              <a:t>работу, в </a:t>
            </a:r>
            <a:r>
              <a:rPr lang="ru-RU" sz="1500" dirty="0">
                <a:solidFill>
                  <a:srgbClr val="213253"/>
                </a:solidFill>
              </a:rPr>
              <a:t>соответствии с договором о подготовке научного работника высшей квалификации за счет средств республиканского бюджета, договором о целевой подготовке специалиста (рабочего, </a:t>
            </a:r>
            <a:r>
              <a:rPr lang="ru-RU" sz="1500" dirty="0" smtClean="0">
                <a:solidFill>
                  <a:srgbClr val="213253"/>
                </a:solidFill>
              </a:rPr>
              <a:t>служащего) имеют статус молодого специалиста </a:t>
            </a:r>
            <a:r>
              <a:rPr lang="ru-RU" sz="1500" b="1" dirty="0" smtClean="0">
                <a:solidFill>
                  <a:srgbClr val="213253"/>
                </a:solidFill>
              </a:rPr>
              <a:t>в </a:t>
            </a:r>
            <a:r>
              <a:rPr lang="ru-RU" sz="1500" b="1" dirty="0">
                <a:solidFill>
                  <a:srgbClr val="213253"/>
                </a:solidFill>
              </a:rPr>
              <a:t>течение срока обязательной </a:t>
            </a:r>
            <a:r>
              <a:rPr lang="ru-RU" sz="1500" b="1" dirty="0" smtClean="0">
                <a:solidFill>
                  <a:srgbClr val="213253"/>
                </a:solidFill>
              </a:rPr>
              <a:t>работы</a:t>
            </a:r>
            <a:r>
              <a:rPr lang="ru-RU" sz="1500" dirty="0" smtClean="0">
                <a:solidFill>
                  <a:srgbClr val="213253"/>
                </a:solidFill>
              </a:rPr>
              <a:t>.</a:t>
            </a:r>
          </a:p>
          <a:p>
            <a:pPr marL="101600" indent="0" algn="just">
              <a:buClr>
                <a:srgbClr val="002060"/>
              </a:buClr>
              <a:buNone/>
            </a:pPr>
            <a:endParaRPr lang="ru-RU" sz="1800" dirty="0" smtClean="0">
              <a:solidFill>
                <a:srgbClr val="152B69"/>
              </a:solidFill>
            </a:endParaRPr>
          </a:p>
          <a:p>
            <a:pPr marL="444500" indent="-342900">
              <a:buClr>
                <a:srgbClr val="002060"/>
              </a:buClr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</p:txBody>
      </p:sp>
      <p:grpSp>
        <p:nvGrpSpPr>
          <p:cNvPr id="194" name="Shape 194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Shape 19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85720" y="2500312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Срок </a:t>
            </a:r>
            <a:r>
              <a:rPr lang="ru-RU" sz="1600" dirty="0"/>
              <a:t>обязательной работы по </a:t>
            </a:r>
            <a:r>
              <a:rPr lang="ru-RU" sz="1600" b="1" dirty="0"/>
              <a:t>распределению</a:t>
            </a:r>
            <a:r>
              <a:rPr lang="ru-RU" sz="1600" dirty="0"/>
              <a:t> исчисляются </a:t>
            </a:r>
            <a:r>
              <a:rPr lang="ru-RU" sz="1600" u="sng" dirty="0"/>
              <a:t>с даты </a:t>
            </a:r>
            <a:r>
              <a:rPr lang="ru-RU" sz="1600" u="sng" dirty="0" smtClean="0"/>
              <a:t>приема</a:t>
            </a:r>
            <a:r>
              <a:rPr lang="ru-RU" sz="1600" dirty="0" smtClean="0"/>
              <a:t> выпускника на работу по распределению, а в случае приема на работу выпускника до даты выдачи свидетельства о направлении на работу – с даты выдачи свидетельства о направлении на работу.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4066282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Срок обязательной работы по </a:t>
            </a:r>
            <a:r>
              <a:rPr lang="ru-RU" sz="1600" b="1" dirty="0"/>
              <a:t>перераспределению</a:t>
            </a:r>
            <a:r>
              <a:rPr lang="ru-RU" sz="1600" dirty="0"/>
              <a:t> определяется сроком обязательной работы по распределению и уменьшается на время, отработанное выпускником по распределению.</a:t>
            </a: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261226451"/>
              </p:ext>
            </p:extLst>
          </p:nvPr>
        </p:nvGraphicFramePr>
        <p:xfrm>
          <a:off x="5214942" y="2285998"/>
          <a:ext cx="410445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11510"/>
            <a:ext cx="6372200" cy="766200"/>
          </a:xfrm>
        </p:spPr>
        <p:txBody>
          <a:bodyPr/>
          <a:lstStyle/>
          <a:p>
            <a:r>
              <a:rPr lang="ru-RU" sz="2200" dirty="0" smtClean="0">
                <a:solidFill>
                  <a:schemeClr val="bg1"/>
                </a:solidFill>
              </a:rPr>
              <a:t>Срок обязательной работы при </a:t>
            </a:r>
            <a:r>
              <a:rPr lang="ru-RU" sz="2200" dirty="0" smtClean="0">
                <a:solidFill>
                  <a:srgbClr val="FF9900"/>
                </a:solidFill>
              </a:rPr>
              <a:t>целевой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FF9900"/>
                </a:solidFill>
              </a:rPr>
              <a:t>подготовке</a:t>
            </a:r>
            <a:r>
              <a:rPr lang="ru-RU" sz="2200" dirty="0" smtClean="0"/>
              <a:t> специалиста (рабочего, служащего)</a:t>
            </a: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37988"/>
            <a:ext cx="8604448" cy="2724300"/>
          </a:xfrm>
        </p:spPr>
        <p:txBody>
          <a:bodyPr/>
          <a:lstStyle/>
          <a:p>
            <a:pPr marL="101600" indent="0" algn="just">
              <a:buClr>
                <a:srgbClr val="0C3668"/>
              </a:buClr>
              <a:buNone/>
            </a:pPr>
            <a:r>
              <a:rPr lang="ru-RU" dirty="0" smtClean="0"/>
              <a:t>при </a:t>
            </a:r>
            <a:r>
              <a:rPr lang="ru-RU" dirty="0"/>
              <a:t>направлении на работу </a:t>
            </a:r>
            <a:endParaRPr lang="ru-RU" dirty="0" smtClean="0"/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выпускников, получивших </a:t>
            </a:r>
            <a:r>
              <a:rPr lang="ru-RU" dirty="0" smtClean="0"/>
              <a:t>общее высшее или специальное высшее образование на </a:t>
            </a:r>
            <a:r>
              <a:rPr lang="ru-RU" dirty="0"/>
              <a:t>условиях целевой </a:t>
            </a:r>
            <a:r>
              <a:rPr lang="ru-RU" dirty="0" smtClean="0"/>
              <a:t>подготовки, – не </a:t>
            </a:r>
            <a:r>
              <a:rPr lang="ru-RU" dirty="0"/>
              <a:t>менее </a:t>
            </a:r>
            <a:r>
              <a:rPr lang="ru-RU" b="1" dirty="0"/>
              <a:t>пяти</a:t>
            </a:r>
            <a:r>
              <a:rPr lang="ru-RU" dirty="0"/>
              <a:t> лет, </a:t>
            </a:r>
            <a:endParaRPr lang="ru-RU" dirty="0" smtClean="0"/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выпускников, получивших среднее специальное образование на условиях целевой подготовки, – не менее </a:t>
            </a:r>
            <a:r>
              <a:rPr lang="ru-RU" b="1" dirty="0"/>
              <a:t>трех</a:t>
            </a:r>
            <a:r>
              <a:rPr lang="ru-RU" dirty="0"/>
              <a:t> лет, 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выпускников, получивших профессионально-техническое образование на условиях целевой подготовки, – не менее </a:t>
            </a:r>
            <a:r>
              <a:rPr lang="ru-RU" b="1" dirty="0"/>
              <a:t>двух</a:t>
            </a:r>
            <a:r>
              <a:rPr lang="ru-RU" dirty="0"/>
              <a:t> лет.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884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323528" y="771550"/>
            <a:ext cx="8064896" cy="4227934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76200" indent="0">
              <a:buNone/>
            </a:pPr>
            <a:r>
              <a:rPr lang="ru-RU" sz="2200" dirty="0"/>
              <a:t>В срок обязательной </a:t>
            </a:r>
            <a:r>
              <a:rPr lang="ru-RU" sz="2200" dirty="0" smtClean="0"/>
              <a:t>работы </a:t>
            </a:r>
            <a:r>
              <a:rPr lang="ru-RU" sz="2200" u="sng" dirty="0" smtClean="0"/>
              <a:t>по </a:t>
            </a:r>
            <a:r>
              <a:rPr lang="ru-RU" sz="2200" u="sng" dirty="0"/>
              <a:t>желанию </a:t>
            </a:r>
            <a:r>
              <a:rPr lang="ru-RU" sz="2200" u="sng" dirty="0" smtClean="0"/>
              <a:t>выпускника</a:t>
            </a:r>
            <a:r>
              <a:rPr lang="ru-RU" sz="2200" dirty="0" smtClean="0"/>
              <a:t> </a:t>
            </a:r>
          </a:p>
          <a:p>
            <a:pPr marL="76200" indent="0">
              <a:buNone/>
            </a:pPr>
            <a:r>
              <a:rPr lang="ru-RU" sz="2200" dirty="0"/>
              <a:t>з</a:t>
            </a:r>
            <a:r>
              <a:rPr lang="ru-RU" sz="2200" dirty="0" smtClean="0"/>
              <a:t>асчитываются (п.8 ст. 72, ч.4 п. 5 ст. 75 Кодекса об образовании):</a:t>
            </a:r>
          </a:p>
          <a:p>
            <a:pPr algn="just">
              <a:buBlip>
                <a:blip r:embed="rId3"/>
              </a:buBlip>
            </a:pPr>
            <a:r>
              <a:rPr lang="ru-RU" sz="1800" dirty="0" smtClean="0"/>
              <a:t>периоды </a:t>
            </a:r>
            <a:r>
              <a:rPr lang="ru-RU" sz="1800" dirty="0"/>
              <a:t>военной службы по призыву</a:t>
            </a:r>
            <a:r>
              <a:rPr lang="ru-RU" sz="1800" dirty="0" smtClean="0"/>
              <a:t>, военной </a:t>
            </a:r>
            <a:r>
              <a:rPr lang="ru-RU" sz="1800" dirty="0"/>
              <a:t>службы по </a:t>
            </a:r>
            <a:r>
              <a:rPr lang="ru-RU" sz="1800" dirty="0" smtClean="0"/>
              <a:t>контракту,</a:t>
            </a:r>
            <a:r>
              <a:rPr lang="ru-RU" sz="1800" dirty="0"/>
              <a:t> </a:t>
            </a:r>
            <a:r>
              <a:rPr lang="ru-RU" sz="1800" dirty="0" smtClean="0"/>
              <a:t>службы в резерве, альтернативной службы </a:t>
            </a:r>
            <a:r>
              <a:rPr lang="ru-RU" sz="1800" dirty="0"/>
              <a:t>в Вооруженных Силах Республики Беларусь, </a:t>
            </a:r>
            <a:r>
              <a:rPr lang="ru-RU" sz="1800" dirty="0" smtClean="0"/>
              <a:t>других </a:t>
            </a:r>
            <a:r>
              <a:rPr lang="ru-RU" sz="1800" dirty="0"/>
              <a:t>войсках и воинских формированиях Республики Беларусь, </a:t>
            </a:r>
            <a:endParaRPr lang="ru-RU" sz="1800" dirty="0" smtClean="0"/>
          </a:p>
          <a:p>
            <a:pPr algn="just">
              <a:buBlip>
                <a:blip r:embed="rId3"/>
              </a:buBlip>
            </a:pPr>
            <a:r>
              <a:rPr lang="ru-RU" sz="1800" dirty="0" smtClean="0"/>
              <a:t>период </a:t>
            </a:r>
            <a:r>
              <a:rPr lang="ru-RU" sz="1800" dirty="0"/>
              <a:t>нахождения в отпуске по уходу за ребенком до достижения им возраста трех лет, </a:t>
            </a:r>
            <a:endParaRPr lang="ru-RU" sz="1800" dirty="0" smtClean="0"/>
          </a:p>
          <a:p>
            <a:pPr marL="76200" indent="0" algn="just">
              <a:buNone/>
            </a:pPr>
            <a:r>
              <a:rPr lang="ru-RU" sz="1800" dirty="0" smtClean="0"/>
              <a:t>если эти периоды имели место после распределения/направления  на работу.</a:t>
            </a:r>
            <a:endParaRPr lang="ru-RU" sz="18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851">
            <a:off x="6693789" y="262996"/>
            <a:ext cx="2349279" cy="176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0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323528" y="411510"/>
            <a:ext cx="7021288" cy="15841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dirty="0" smtClean="0">
                <a:solidFill>
                  <a:srgbClr val="213253"/>
                </a:solidFill>
              </a:rPr>
              <a:t>Выплаты </a:t>
            </a:r>
            <a:r>
              <a:rPr lang="ru-RU" dirty="0">
                <a:solidFill>
                  <a:srgbClr val="213253"/>
                </a:solidFill>
              </a:rPr>
              <a:t>и </a:t>
            </a:r>
            <a:r>
              <a:rPr lang="ru-RU" dirty="0" smtClean="0">
                <a:solidFill>
                  <a:srgbClr val="213253"/>
                </a:solidFill>
              </a:rPr>
              <a:t>компенсации, </a:t>
            </a:r>
            <a:r>
              <a:rPr lang="ru-RU" dirty="0">
                <a:solidFill>
                  <a:srgbClr val="213253"/>
                </a:solidFill>
              </a:rPr>
              <a:t>которые причитаются выпускникам, получившим свидетельство о направлении на работу, по окончании обучения в учреждении образования </a:t>
            </a:r>
            <a:endParaRPr lang="ru-RU" b="0" dirty="0">
              <a:solidFill>
                <a:srgbClr val="213253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0" y="1851670"/>
            <a:ext cx="8892480" cy="3291830"/>
          </a:xfrm>
          <a:prstGeom prst="rect">
            <a:avLst/>
          </a:prstGeom>
        </p:spPr>
        <p:txBody>
          <a:bodyPr spcFirstLastPara="1" wrap="square" lIns="91425" tIns="91425" rIns="91425" bIns="91425" numCol="2" spcCol="180000" anchor="ctr" anchorCtr="0">
            <a:noAutofit/>
          </a:bodyPr>
          <a:lstStyle/>
          <a:p>
            <a:pPr marL="76200" indent="0" algn="ctr">
              <a:buNone/>
            </a:pPr>
            <a:r>
              <a:rPr lang="ru-RU" sz="1600" dirty="0" smtClean="0">
                <a:solidFill>
                  <a:srgbClr val="213253"/>
                </a:solidFill>
              </a:rPr>
              <a:t>1</a:t>
            </a:r>
            <a:r>
              <a:rPr lang="ru-RU" sz="1500" dirty="0" smtClean="0">
                <a:solidFill>
                  <a:srgbClr val="213253"/>
                </a:solidFill>
              </a:rPr>
              <a:t>. </a:t>
            </a:r>
            <a:r>
              <a:rPr lang="ru-RU" sz="1500" u="sng" dirty="0" smtClean="0">
                <a:solidFill>
                  <a:srgbClr val="213253"/>
                </a:solidFill>
              </a:rPr>
              <a:t>Денежная помощь</a:t>
            </a:r>
            <a:r>
              <a:rPr lang="ru-RU" sz="1500" dirty="0" smtClean="0"/>
              <a:t>, которая </a:t>
            </a:r>
            <a:r>
              <a:rPr lang="ru-RU" sz="1500" dirty="0"/>
              <a:t>выплачивается:</a:t>
            </a:r>
          </a:p>
          <a:p>
            <a:pPr marL="534988" indent="-173038"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500" dirty="0"/>
              <a:t>молодым специалистам, </a:t>
            </a:r>
            <a:r>
              <a:rPr lang="ru-RU" sz="1500" dirty="0" smtClean="0"/>
              <a:t>молодым рабочим, получившим среднее специальное образование, – в </a:t>
            </a:r>
            <a:r>
              <a:rPr lang="ru-RU" sz="1500" dirty="0"/>
              <a:t>размере месячной стипендии, назначенной им в последнем перед выпуском семестре (полугодии</a:t>
            </a:r>
            <a:r>
              <a:rPr lang="ru-RU" sz="1500" dirty="0" smtClean="0"/>
              <a:t>);</a:t>
            </a:r>
          </a:p>
          <a:p>
            <a:pPr marL="534988" indent="-173038"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500" dirty="0" smtClean="0"/>
              <a:t>молодым </a:t>
            </a:r>
            <a:r>
              <a:rPr lang="ru-RU" sz="1500" dirty="0"/>
              <a:t>рабочим (служащим), получившим профессионально-техническое образование</a:t>
            </a:r>
            <a:r>
              <a:rPr lang="ru-RU" sz="1500" dirty="0" smtClean="0"/>
              <a:t>, –в размере </a:t>
            </a:r>
            <a:r>
              <a:rPr lang="ru-RU" sz="1500" dirty="0"/>
              <a:t>тарифной ставки </a:t>
            </a:r>
            <a:r>
              <a:rPr lang="ru-RU" sz="1500" dirty="0" smtClean="0"/>
              <a:t>(тарифного оклада), оклада.</a:t>
            </a:r>
            <a:endParaRPr lang="ru-RU" sz="1500" dirty="0"/>
          </a:p>
          <a:p>
            <a:pPr algn="just">
              <a:buNone/>
            </a:pPr>
            <a:r>
              <a:rPr lang="ru-RU" sz="1500" dirty="0" smtClean="0"/>
              <a:t>   </a:t>
            </a:r>
          </a:p>
          <a:p>
            <a:pPr algn="just">
              <a:buNone/>
            </a:pPr>
            <a:endParaRPr lang="ru-RU" sz="1500" dirty="0"/>
          </a:p>
          <a:p>
            <a:pPr algn="just">
              <a:buNone/>
            </a:pPr>
            <a:r>
              <a:rPr lang="ru-RU" sz="1500" dirty="0" smtClean="0"/>
              <a:t>    2. </a:t>
            </a:r>
            <a:r>
              <a:rPr lang="ru-RU" sz="1500" u="sng" dirty="0" smtClean="0">
                <a:solidFill>
                  <a:srgbClr val="213253"/>
                </a:solidFill>
              </a:rPr>
              <a:t>Компенсации </a:t>
            </a:r>
            <a:r>
              <a:rPr lang="ru-RU" sz="1500" u="sng" dirty="0">
                <a:solidFill>
                  <a:srgbClr val="213253"/>
                </a:solidFill>
              </a:rPr>
              <a:t>в связи с переездом </a:t>
            </a:r>
            <a:r>
              <a:rPr lang="ru-RU" sz="1500" dirty="0" smtClean="0"/>
              <a:t>на </a:t>
            </a:r>
            <a:r>
              <a:rPr lang="ru-RU" sz="1500" dirty="0"/>
              <a:t>работу в другую местность в соответствии с законодательством о </a:t>
            </a:r>
            <a:r>
              <a:rPr lang="ru-RU" sz="1500" dirty="0" smtClean="0"/>
              <a:t>труде. </a:t>
            </a:r>
            <a:r>
              <a:rPr lang="ru-RU" sz="1500" dirty="0"/>
              <a:t>Указанные компенсации выплачиваются работникам, лицам, переезжающим на работу в другую местность в связи с переводом, приемом в соответствии с предварительной договоренностью, выпускникам, которым место работы предоставлено путем распределения, выпускникам, направленным на работу, переезжающим в другую местность (ч. 1 ст. 96 ТК).</a:t>
            </a:r>
          </a:p>
          <a:p>
            <a:pPr algn="ctr">
              <a:buNone/>
            </a:pPr>
            <a:endParaRPr sz="20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/>
          </a:p>
        </p:txBody>
      </p:sp>
      <p:grpSp>
        <p:nvGrpSpPr>
          <p:cNvPr id="22" name="Shape 697"/>
          <p:cNvGrpSpPr/>
          <p:nvPr/>
        </p:nvGrpSpPr>
        <p:grpSpPr>
          <a:xfrm flipH="1">
            <a:off x="7524328" y="699542"/>
            <a:ext cx="1368152" cy="979286"/>
            <a:chOff x="5247525" y="3007275"/>
            <a:chExt cx="517575" cy="384825"/>
          </a:xfrm>
        </p:grpSpPr>
        <p:sp>
          <p:nvSpPr>
            <p:cNvPr id="23" name="Shape 698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699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4018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683568" y="392575"/>
            <a:ext cx="612068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/>
              <a:t>Выплата ДЕНЕЖНОЙ ПОМОЩИ осуществляется:</a:t>
            </a:r>
            <a:endParaRPr dirty="0"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107504" y="1203598"/>
            <a:ext cx="8712968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b="1" dirty="0"/>
              <a:t>н</a:t>
            </a:r>
            <a:r>
              <a:rPr lang="ru-RU" sz="1600" b="1" dirty="0" smtClean="0"/>
              <a:t>анимателем</a:t>
            </a:r>
            <a:r>
              <a:rPr lang="ru-RU" sz="1600" dirty="0" smtClean="0"/>
              <a:t> в </a:t>
            </a:r>
            <a:r>
              <a:rPr lang="ru-RU" sz="1600" dirty="0"/>
              <a:t>месячный срок со дня заключения трудового договора (контракта) с молодым </a:t>
            </a:r>
            <a:r>
              <a:rPr lang="ru-RU" sz="1600" dirty="0" smtClean="0"/>
              <a:t>специалистом в </a:t>
            </a:r>
            <a:r>
              <a:rPr lang="ru-RU" sz="1600" dirty="0"/>
              <a:t>полном размере независимо от количества использованных дней отдыха </a:t>
            </a:r>
            <a:r>
              <a:rPr lang="ru-RU" sz="1600" dirty="0" smtClean="0"/>
              <a:t>за счет средств нанимателя </a:t>
            </a:r>
            <a:r>
              <a:rPr lang="ru-RU" sz="1600" dirty="0"/>
              <a:t>(ч. 2 п. </a:t>
            </a:r>
            <a:r>
              <a:rPr lang="ru-RU" sz="1600" dirty="0" smtClean="0"/>
              <a:t>27 </a:t>
            </a:r>
            <a:r>
              <a:rPr lang="ru-RU" sz="1600" dirty="0"/>
              <a:t>Положения о распределении);</a:t>
            </a:r>
          </a:p>
          <a:p>
            <a:pPr lvl="0"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b="1" dirty="0"/>
              <a:t>учреждением образования</a:t>
            </a:r>
            <a:r>
              <a:rPr lang="ru-RU" sz="1600" dirty="0"/>
              <a:t>, которое окончил выпускник, за счет средств республиканского или местных бюджетов за 45 календарных дней из расчета месячной стипендии, назначенной </a:t>
            </a:r>
            <a:r>
              <a:rPr lang="ru-RU" sz="1600" dirty="0" smtClean="0"/>
              <a:t>выпускникам в последнем перед выпуском семестре, </a:t>
            </a:r>
            <a:r>
              <a:rPr lang="ru-RU" sz="1600" dirty="0"/>
              <a:t>направленным для работы в качестве педагогических работников, </a:t>
            </a:r>
            <a:r>
              <a:rPr lang="ru-RU" sz="1600" dirty="0" smtClean="0"/>
              <a:t>не </a:t>
            </a:r>
            <a:r>
              <a:rPr lang="ru-RU" sz="1600" dirty="0"/>
              <a:t>позднее выдачи свидетельства о направлении на работу (ч. 3 п. </a:t>
            </a:r>
            <a:r>
              <a:rPr lang="ru-RU" sz="1600" dirty="0" smtClean="0"/>
              <a:t>27 </a:t>
            </a:r>
            <a:r>
              <a:rPr lang="ru-RU" sz="1600" dirty="0"/>
              <a:t>Положения о распределении</a:t>
            </a:r>
            <a:r>
              <a:rPr lang="ru-RU" sz="1600" dirty="0" smtClean="0"/>
              <a:t>).</a:t>
            </a:r>
          </a:p>
          <a:p>
            <a:pPr marL="114300" lvl="0" indent="0" algn="just">
              <a:buClr>
                <a:srgbClr val="213253"/>
              </a:buClr>
              <a:buNone/>
            </a:pPr>
            <a:endParaRPr lang="ru-RU" sz="1000" dirty="0" smtClean="0"/>
          </a:p>
          <a:p>
            <a:pPr marL="114300" lvl="0" indent="0" algn="just">
              <a:buClr>
                <a:srgbClr val="213253"/>
              </a:buClr>
              <a:buNone/>
            </a:pPr>
            <a:r>
              <a:rPr lang="ru-RU" sz="1600" dirty="0" smtClean="0"/>
              <a:t>В </a:t>
            </a:r>
            <a:r>
              <a:rPr lang="ru-RU" sz="1600" dirty="0"/>
              <a:t>случае, если </a:t>
            </a:r>
            <a:r>
              <a:rPr lang="ru-RU" sz="1600" dirty="0" smtClean="0"/>
              <a:t>выпускники </a:t>
            </a:r>
            <a:r>
              <a:rPr lang="ru-RU" sz="1600" dirty="0"/>
              <a:t>не получали </a:t>
            </a:r>
            <a:r>
              <a:rPr lang="ru-RU" sz="1600" dirty="0" smtClean="0"/>
              <a:t>стипендию </a:t>
            </a:r>
            <a:r>
              <a:rPr lang="ru-RU" sz="1600" dirty="0"/>
              <a:t>в последнем перед выпуском семестре (полугодии), им выплачивается соответствующая денежная помощь из расчета социальной стипендии, установленной на дату выпуска (ч. 4 п. </a:t>
            </a:r>
            <a:r>
              <a:rPr lang="ru-RU" sz="1600" dirty="0" smtClean="0"/>
              <a:t>27 </a:t>
            </a:r>
            <a:r>
              <a:rPr lang="ru-RU" sz="1600" dirty="0"/>
              <a:t>Положения о распределении).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/>
          </a:p>
        </p:txBody>
      </p:sp>
      <p:grpSp>
        <p:nvGrpSpPr>
          <p:cNvPr id="288" name="Shape 28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Shape 28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3" name="Picture 2" descr="http://region.grodno.by/images/storage/news/011323_940243_big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962"/>
            <a:ext cx="1086006" cy="92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72"/>
            <a:ext cx="5492400" cy="766200"/>
          </a:xfrm>
        </p:spPr>
        <p:txBody>
          <a:bodyPr/>
          <a:lstStyle/>
          <a:p>
            <a:r>
              <a:rPr lang="ru-RU" sz="3200" dirty="0" smtClean="0"/>
              <a:t>Нормативные правовые акты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347614"/>
            <a:ext cx="8856984" cy="3672408"/>
          </a:xfrm>
        </p:spPr>
        <p:txBody>
          <a:bodyPr/>
          <a:lstStyle/>
          <a:p>
            <a:r>
              <a:rPr lang="ru-RU" sz="1800" dirty="0" smtClean="0">
                <a:solidFill>
                  <a:srgbClr val="0070C0"/>
                </a:solidFill>
                <a:hlinkClick r:id="rId2"/>
              </a:rPr>
              <a:t>Кодекс </a:t>
            </a:r>
            <a:r>
              <a:rPr lang="ru-RU" sz="1800" dirty="0">
                <a:solidFill>
                  <a:srgbClr val="0070C0"/>
                </a:solidFill>
                <a:hlinkClick r:id="rId2"/>
              </a:rPr>
              <a:t>об образовании</a:t>
            </a:r>
            <a:endParaRPr lang="ru-RU" sz="1800" dirty="0">
              <a:solidFill>
                <a:srgbClr val="0070C0"/>
              </a:solidFill>
            </a:endParaRPr>
          </a:p>
          <a:p>
            <a:r>
              <a:rPr lang="ru-RU" sz="1800" dirty="0" smtClean="0">
                <a:solidFill>
                  <a:srgbClr val="0070C0"/>
                </a:solidFill>
                <a:hlinkClick r:id="rId2"/>
              </a:rPr>
              <a:t>Положение </a:t>
            </a:r>
            <a:r>
              <a:rPr lang="ru-RU" sz="1800" dirty="0">
                <a:solidFill>
                  <a:srgbClr val="0070C0"/>
                </a:solidFill>
                <a:hlinkClick r:id="rId2"/>
              </a:rPr>
              <a:t>о порядке распределения, перераспределения, направления на работу, </a:t>
            </a:r>
            <a:r>
              <a:rPr lang="ru-RU" sz="1800" dirty="0" smtClean="0">
                <a:solidFill>
                  <a:srgbClr val="0070C0"/>
                </a:solidFill>
                <a:hlinkClick r:id="rId2"/>
              </a:rPr>
              <a:t>перенаправления на работу, предоставления места работы выпускникам, получившим научно-ориентированное, </a:t>
            </a:r>
            <a:r>
              <a:rPr lang="ru-RU" sz="1800" dirty="0">
                <a:solidFill>
                  <a:srgbClr val="0070C0"/>
                </a:solidFill>
                <a:hlinkClick r:id="rId2"/>
              </a:rPr>
              <a:t>высшее, среднее специальное или профессионально-техническое образование, </a:t>
            </a:r>
            <a:r>
              <a:rPr lang="ru-RU" sz="1800" dirty="0" smtClean="0">
                <a:solidFill>
                  <a:srgbClr val="0070C0"/>
                </a:solidFill>
                <a:hlinkClick r:id="rId2"/>
              </a:rPr>
              <a:t>утвержденное </a:t>
            </a:r>
            <a:r>
              <a:rPr lang="ru-RU" sz="1800" dirty="0">
                <a:solidFill>
                  <a:srgbClr val="0070C0"/>
                </a:solidFill>
                <a:hlinkClick r:id="rId2"/>
              </a:rPr>
              <a:t>постановлением Совета Министров Республики Беларусь от 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31</a:t>
            </a:r>
            <a:r>
              <a:rPr lang="ru-RU" sz="1800" dirty="0" smtClean="0">
                <a:solidFill>
                  <a:srgbClr val="0070C0"/>
                </a:solidFill>
                <a:hlinkClick r:id="rId2"/>
              </a:rPr>
              <a:t>.08.2022 № 572</a:t>
            </a:r>
            <a:endParaRPr lang="ru-RU" sz="1800" dirty="0" smtClean="0">
              <a:solidFill>
                <a:srgbClr val="0070C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  <a:hlinkClick r:id="rId2"/>
              </a:rPr>
              <a:t>Положение </a:t>
            </a:r>
            <a:r>
              <a:rPr lang="ru-RU" sz="1800" dirty="0">
                <a:solidFill>
                  <a:srgbClr val="FF0000"/>
                </a:solidFill>
                <a:hlinkClick r:id="rId2"/>
              </a:rPr>
              <a:t>о целевой подготовке специалистов, рабочих, служащих</a:t>
            </a:r>
            <a:endParaRPr lang="ru-RU" sz="1800" dirty="0">
              <a:solidFill>
                <a:srgbClr val="FF0000"/>
              </a:solidFill>
              <a:hlinkClick r:id="rId3"/>
            </a:endParaRPr>
          </a:p>
          <a:p>
            <a:r>
              <a:rPr lang="ru-RU" sz="1800" dirty="0" smtClean="0">
                <a:solidFill>
                  <a:srgbClr val="FF0000"/>
                </a:solidFill>
                <a:hlinkClick r:id="rId2"/>
              </a:rPr>
              <a:t>Положение </a:t>
            </a:r>
            <a:r>
              <a:rPr lang="ru-RU" sz="1800" dirty="0">
                <a:solidFill>
                  <a:srgbClr val="FF0000"/>
                </a:solidFill>
                <a:hlinkClick r:id="rId2"/>
              </a:rPr>
              <a:t>о порядке возмещения в республиканский и (или) местные бюджеты средств, затраченных государством на подготовку научного работника высшей квалификации, специалиста, рабочего, служащего </a:t>
            </a:r>
            <a:endParaRPr lang="ru-RU" sz="1800" dirty="0">
              <a:solidFill>
                <a:srgbClr val="FF0000"/>
              </a:solidFill>
              <a:hlinkClick r:id="rId4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728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784" y="379436"/>
            <a:ext cx="5749147" cy="766200"/>
          </a:xfrm>
        </p:spPr>
        <p:txBody>
          <a:bodyPr/>
          <a:lstStyle/>
          <a:p>
            <a:pPr algn="ctr"/>
            <a:r>
              <a:rPr lang="ru-RU" dirty="0" smtClean="0"/>
              <a:t>Компенсации </a:t>
            </a:r>
            <a:r>
              <a:rPr lang="ru-RU" dirty="0"/>
              <a:t>в связи с переездом на работу в другую </a:t>
            </a:r>
            <a:r>
              <a:rPr lang="ru-RU" dirty="0" smtClean="0"/>
              <a:t>местность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n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79512" y="1203598"/>
            <a:ext cx="8712968" cy="324036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sz="1600" dirty="0" smtClean="0"/>
              <a:t>Согласно </a:t>
            </a:r>
            <a:r>
              <a:rPr lang="ru-RU" sz="1600" dirty="0"/>
              <a:t>ч. 1 ст. 96 ТК </a:t>
            </a:r>
            <a:r>
              <a:rPr lang="ru-RU" sz="1600" b="1" dirty="0"/>
              <a:t>возмещаются</a:t>
            </a:r>
            <a:r>
              <a:rPr lang="ru-RU" sz="1600" dirty="0"/>
              <a:t>: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стоимость проезда молодого специалиста и членов его семьи (муж, жена, дети и родители обоих супругов, находящиеся на их иждивении и проживающие вместе с ними) на тех же условиях, что и при направлении работника в служебную </a:t>
            </a:r>
            <a:r>
              <a:rPr lang="ru-RU" sz="1600" dirty="0" smtClean="0"/>
              <a:t>командировку;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расходы по провозу имущества железнодорожным, водным и автомобильным транспортом (общего пользования) в количестве до 500 килограммов на самого молодого специалиста и до 150 килограммов на каждого переезжающего члена семьи (по соглашению сторон могут быть оплачены расходы по провозу большего количества имущества);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суточные за каждый день нахождения в пути в соответствии с законодательством о служебных </a:t>
            </a:r>
            <a:r>
              <a:rPr lang="ru-RU" sz="1600" dirty="0" smtClean="0"/>
              <a:t>командировках;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единовременное пособие на самого молодого специалиста в размере его месячной тарифной ставки (оклада) по новому месту работы и на каждого переезжающего члена семьи в размере одной четвертой пособия на самого молодого специалиста</a:t>
            </a:r>
            <a:r>
              <a:rPr lang="ru-RU" dirty="0"/>
              <a:t>.</a:t>
            </a:r>
          </a:p>
          <a:p>
            <a:pPr>
              <a:buClr>
                <a:srgbClr val="213253"/>
              </a:buClr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grpSp>
        <p:nvGrpSpPr>
          <p:cNvPr id="5" name="Shape 28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7" name="Shape 28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290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291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Shape 292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293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294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295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" name="Picture 2" descr="http://region.grodno.by/images/storage/news/011323_940243_bi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962"/>
            <a:ext cx="1086006" cy="92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0" y="955492"/>
            <a:ext cx="7164288" cy="3855509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76200" indent="0" algn="just">
              <a:buNone/>
            </a:pPr>
            <a:endParaRPr lang="ru-RU" sz="2000" dirty="0" smtClean="0"/>
          </a:p>
          <a:p>
            <a:pPr algn="just"/>
            <a:r>
              <a:rPr lang="ru-RU" dirty="0" smtClean="0"/>
              <a:t>Стоимость </a:t>
            </a:r>
            <a:r>
              <a:rPr lang="ru-RU" dirty="0"/>
              <a:t>проезда членов семьи молодого специалиста и провоза их имущества, а также единовременное пособие на них выплачиваются лишь в том случае, если они переезжают на новое место жительства работника </a:t>
            </a:r>
            <a:r>
              <a:rPr lang="ru-RU" u="sng" dirty="0"/>
              <a:t>до истечения одного года</a:t>
            </a:r>
            <a:r>
              <a:rPr lang="ru-RU" dirty="0"/>
              <a:t> со дня фактического предоставления им жилого помещения (ч. 2 ст. 96 ТК).</a:t>
            </a:r>
          </a:p>
          <a:p>
            <a:r>
              <a:rPr lang="ru-RU" dirty="0"/>
              <a:t> </a:t>
            </a:r>
          </a:p>
          <a:p>
            <a:pPr algn="ctr">
              <a:buNone/>
            </a:pPr>
            <a:endParaRPr sz="20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851">
            <a:off x="6944380" y="227762"/>
            <a:ext cx="2103979" cy="157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8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1475656" y="411510"/>
            <a:ext cx="6408712" cy="10318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Расторжение</a:t>
            </a:r>
            <a:r>
              <a:rPr lang="ru-RU" sz="2400" dirty="0" smtClean="0">
                <a:solidFill>
                  <a:srgbClr val="213253"/>
                </a:solidFill>
              </a:rPr>
              <a:t> </a:t>
            </a:r>
            <a:r>
              <a:rPr lang="ru-RU" sz="2400" dirty="0">
                <a:solidFill>
                  <a:srgbClr val="213253"/>
                </a:solidFill>
              </a:rPr>
              <a:t>трудового договора</a:t>
            </a:r>
            <a:br>
              <a:rPr lang="ru-RU" sz="2400" dirty="0">
                <a:solidFill>
                  <a:srgbClr val="213253"/>
                </a:solidFill>
              </a:rPr>
            </a:br>
            <a:r>
              <a:rPr lang="ru-RU" sz="2400" dirty="0">
                <a:solidFill>
                  <a:srgbClr val="213253"/>
                </a:solidFill>
              </a:rPr>
              <a:t>с молодыми специалистами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214282" y="2071684"/>
            <a:ext cx="8640960" cy="2499742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76200" indent="0">
              <a:buNone/>
            </a:pPr>
            <a:endParaRPr lang="ru-RU" sz="1200" dirty="0"/>
          </a:p>
          <a:p>
            <a:pPr marL="76200" indent="0" algn="just">
              <a:buNone/>
            </a:pPr>
            <a:r>
              <a:rPr lang="ru-RU" sz="1200" dirty="0" smtClean="0"/>
              <a:t>По общему правилу </a:t>
            </a:r>
            <a:r>
              <a:rPr lang="ru-RU" sz="1200" b="1" dirty="0" smtClean="0"/>
              <a:t>запрещено</a:t>
            </a:r>
            <a:r>
              <a:rPr lang="ru-RU" sz="1200" dirty="0" smtClean="0"/>
              <a:t> </a:t>
            </a:r>
            <a:r>
              <a:rPr lang="ru-RU" sz="1200" b="1" dirty="0" smtClean="0"/>
              <a:t>увольнять</a:t>
            </a:r>
            <a:r>
              <a:rPr lang="ru-RU" sz="1200" dirty="0" smtClean="0"/>
              <a:t> молодых специалистов или переводить их на работу, которая не связана с полученной специальностью (направлением специальности, специализацией) и присвоенной квалификацией, </a:t>
            </a:r>
            <a:r>
              <a:rPr lang="ru-RU" sz="1200" b="1" dirty="0" smtClean="0"/>
              <a:t>до окончания срока обязательной работы</a:t>
            </a:r>
            <a:r>
              <a:rPr lang="ru-RU" sz="1200" dirty="0" smtClean="0"/>
              <a:t>, указанного в свидетельстве о направлении на работу.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Исключение</a:t>
            </a:r>
            <a:r>
              <a:rPr lang="ru-RU" sz="1200" dirty="0" smtClean="0"/>
              <a:t> составляют следующие случаи (п. 34 Положения о распределении):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переход на выборную должность (п. 4 ч. 2 ст. 35 ТК);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принятие решения учреждением образования о перераспределении, перенаправлении на работу молодого специалиста либо о выдаче ему справки о самостоятельном трудоустройстве;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зачисление в учреждение образования для получения образования более высокого уровня или для получения высшего образования другого вида в дневной форме получения образования;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нарушение нанимателем законодательства о труде, коллективного договора, соглашения, трудового договора (контракта), поступления на военную службу по контракту  (ст. 41 ТК);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увольнение по инициативе нанимателя по основаниям, предусмотренным в п. 1-3, 5, 6, </a:t>
            </a:r>
            <a:r>
              <a:rPr lang="ru-RU" sz="1200" dirty="0" err="1" smtClean="0"/>
              <a:t>абз</a:t>
            </a:r>
            <a:r>
              <a:rPr lang="ru-RU" sz="1200" dirty="0" smtClean="0"/>
              <a:t>. 1-5 и 7-9 п. 7  ст. 42, п. 1-3, 5-8  ст. 44 и п. 2-7 и 10 ч. 1 ст. 47 ТК.</a:t>
            </a:r>
            <a:endParaRPr lang="ru-RU" sz="1400" dirty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 smtClean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/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lang="ru-RU" sz="1400" dirty="0" smtClean="0"/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sz="14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205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611560" y="500813"/>
            <a:ext cx="6408712" cy="10318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Последствия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dirty="0" err="1" smtClean="0">
                <a:solidFill>
                  <a:srgbClr val="213253"/>
                </a:solidFill>
              </a:rPr>
              <a:t>неотработки</a:t>
            </a:r>
            <a:r>
              <a:rPr lang="ru-RU" dirty="0" smtClean="0">
                <a:solidFill>
                  <a:srgbClr val="213253"/>
                </a:solidFill>
              </a:rPr>
              <a:t> установленного срока обязательной работы</a:t>
            </a:r>
            <a:endParaRPr lang="ru-RU" dirty="0">
              <a:solidFill>
                <a:srgbClr val="213253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179512" y="1938726"/>
            <a:ext cx="8640960" cy="2865272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76200" indent="0">
              <a:buNone/>
            </a:pPr>
            <a:endParaRPr lang="ru-RU" sz="1200" dirty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 smtClean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/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lang="ru-RU" sz="1400" dirty="0" smtClean="0"/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sz="14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851">
            <a:off x="7107576" y="238669"/>
            <a:ext cx="1947879" cy="14609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9715" y="1635646"/>
            <a:ext cx="871296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Выпускники, которым место работы предоставлено путем распределения, направленные на работу в соответствии с договором о подготовке научного работника высшей квалификации за счет средств республиканского бюджета, договором о целевой подготовке специалиста (рабочего, служащего) и не отработавшие установленный срок обязательной 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работы, </a:t>
            </a:r>
            <a:r>
              <a:rPr lang="ru-RU" b="1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обязаны 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возместить 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 республиканский и (или) местные бюджеты 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средства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,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 затраченные государством на их </a:t>
            </a:r>
            <a:r>
              <a:rPr lang="ru-RU" b="1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подготовку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.</a:t>
            </a:r>
          </a:p>
          <a:p>
            <a:pPr algn="just"/>
            <a:endParaRPr lang="ru-RU" dirty="0" smtClean="0">
              <a:solidFill>
                <a:srgbClr val="213253"/>
              </a:solidFill>
              <a:latin typeface="Roboto Condensed" charset="0"/>
              <a:ea typeface="Roboto Condensed" charset="0"/>
            </a:endParaRPr>
          </a:p>
          <a:p>
            <a:pPr algn="just"/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Выпускник 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возмещает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 затраченные средства, 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если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 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он: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не 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отработал установленный срок обязательной работы </a:t>
            </a:r>
            <a:endParaRPr lang="ru-RU" dirty="0" smtClean="0">
              <a:solidFill>
                <a:srgbClr val="213253"/>
              </a:solidFill>
              <a:latin typeface="Roboto Condensed" charset="0"/>
              <a:ea typeface="Roboto Condensed" charset="0"/>
            </a:endParaRPr>
          </a:p>
          <a:p>
            <a:pPr marL="285750" indent="-285750" algn="just">
              <a:buBlip>
                <a:blip r:embed="rId4"/>
              </a:buBlip>
            </a:pP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и 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при этом не освобожден от их возмещения в установленных законодательством случаях 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(п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. 2 - 6 ст. 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78 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Кодекса об образовании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).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dirty="0">
              <a:solidFill>
                <a:srgbClr val="213253"/>
              </a:solidFill>
              <a:latin typeface="Roboto Condensed" charset="0"/>
              <a:ea typeface="Roboto Condensed" charset="0"/>
            </a:endParaRPr>
          </a:p>
          <a:p>
            <a:pPr algn="just"/>
            <a:r>
              <a:rPr lang="ru-RU" dirty="0" smtClean="0">
                <a:solidFill>
                  <a:srgbClr val="213253"/>
                </a:solidFill>
              </a:rPr>
              <a:t>По </a:t>
            </a:r>
            <a:r>
              <a:rPr lang="ru-RU" dirty="0">
                <a:solidFill>
                  <a:srgbClr val="213253"/>
                </a:solidFill>
              </a:rPr>
              <a:t>истечении </a:t>
            </a:r>
            <a:r>
              <a:rPr lang="ru-RU" b="1" dirty="0">
                <a:solidFill>
                  <a:srgbClr val="213253"/>
                </a:solidFill>
              </a:rPr>
              <a:t>шестимесячного</a:t>
            </a:r>
            <a:r>
              <a:rPr lang="ru-RU" dirty="0">
                <a:solidFill>
                  <a:srgbClr val="213253"/>
                </a:solidFill>
              </a:rPr>
              <a:t> срока при отсутствии добровольного возмещения затраченных средств учреждение образования (организация) осуществляет их взыскание </a:t>
            </a:r>
            <a:r>
              <a:rPr lang="ru-RU" b="1" dirty="0">
                <a:solidFill>
                  <a:srgbClr val="213253"/>
                </a:solidFill>
              </a:rPr>
              <a:t>в судебном порядке</a:t>
            </a:r>
            <a:r>
              <a:rPr lang="ru-RU" dirty="0">
                <a:solidFill>
                  <a:srgbClr val="213253"/>
                </a:solidFill>
              </a:rPr>
              <a:t>.</a:t>
            </a:r>
            <a:endParaRPr lang="ru-RU" dirty="0" smtClean="0">
              <a:solidFill>
                <a:srgbClr val="213253"/>
              </a:solidFill>
              <a:latin typeface="Roboto Condensed" charset="0"/>
              <a:ea typeface="Roboto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5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642910" y="214296"/>
            <a:ext cx="7021288" cy="126731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Отказ</a:t>
            </a:r>
            <a:r>
              <a:rPr lang="ru-RU" sz="2400" dirty="0">
                <a:solidFill>
                  <a:srgbClr val="213253"/>
                </a:solidFill>
              </a:rPr>
              <a:t> от работы по распределению,</a:t>
            </a:r>
            <a:br>
              <a:rPr lang="ru-RU" sz="2400" dirty="0">
                <a:solidFill>
                  <a:srgbClr val="213253"/>
                </a:solidFill>
              </a:rPr>
            </a:br>
            <a:r>
              <a:rPr lang="ru-RU" sz="2400" dirty="0">
                <a:solidFill>
                  <a:srgbClr val="213253"/>
                </a:solidFill>
              </a:rPr>
              <a:t>направлению на работу</a:t>
            </a:r>
            <a:endParaRPr lang="ru-RU" sz="2400" b="0" dirty="0">
              <a:solidFill>
                <a:srgbClr val="213253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214282" y="1500180"/>
            <a:ext cx="8712968" cy="3168352"/>
          </a:xfrm>
          <a:prstGeom prst="rect">
            <a:avLst/>
          </a:prstGeom>
        </p:spPr>
        <p:txBody>
          <a:bodyPr spcFirstLastPara="1" wrap="square" lIns="91425" tIns="91425" rIns="91425" bIns="91425" numCol="1" spcCol="180000" anchor="ctr" anchorCtr="0">
            <a:noAutofit/>
          </a:bodyPr>
          <a:lstStyle/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Законодательство предусматривает право выпускника на отказ от работы по распределению (перераспределению) или от направления на работу (последующего направления на работу) в соответствии с договором о подготовке научного работника высшей квалификации за счет средств республиканского бюджета, договором о целевой подготовке специалиста, рабочего, служащего. 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 smtClean="0"/>
              <a:t>Данный </a:t>
            </a:r>
            <a:r>
              <a:rPr lang="ru-RU" sz="1600" dirty="0"/>
              <a:t>отказ возможен </a:t>
            </a:r>
            <a:r>
              <a:rPr lang="ru-RU" sz="1600" u="sng" dirty="0"/>
              <a:t>при условии</a:t>
            </a:r>
            <a:r>
              <a:rPr lang="ru-RU" sz="1600" dirty="0"/>
              <a:t> </a:t>
            </a:r>
            <a:r>
              <a:rPr lang="ru-RU" sz="1600" b="1" dirty="0">
                <a:solidFill>
                  <a:srgbClr val="213253"/>
                </a:solidFill>
              </a:rPr>
              <a:t>добровольного возмещения </a:t>
            </a:r>
            <a:r>
              <a:rPr lang="ru-RU" sz="1600" dirty="0"/>
              <a:t>выпускником </a:t>
            </a:r>
            <a:r>
              <a:rPr lang="ru-RU" sz="1600" b="1" dirty="0"/>
              <a:t>затраченных на обучение </a:t>
            </a:r>
            <a:r>
              <a:rPr lang="ru-RU" sz="1600" b="1" dirty="0" smtClean="0"/>
              <a:t>средств.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Расчет суммы затраченных на обучение средств производится в соответствии с Порядком расчета средств, затраченных государством на подготовку научного работника высшей квалификации, специалиста, рабочего, служащего (п. 6 Положения о возмещении средств</a:t>
            </a:r>
            <a:r>
              <a:rPr lang="ru-RU" sz="1600" dirty="0" smtClean="0"/>
              <a:t>).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b="1" dirty="0"/>
              <a:t>Освобождаются</a:t>
            </a:r>
            <a:r>
              <a:rPr lang="ru-RU" sz="1600" dirty="0"/>
              <a:t> от возмещения затраченных средств выпускники, определенные в п. 2–6 ст. </a:t>
            </a:r>
            <a:r>
              <a:rPr lang="ru-RU" sz="1600" dirty="0" smtClean="0"/>
              <a:t>78 </a:t>
            </a:r>
            <a:r>
              <a:rPr lang="ru-RU" sz="1600" dirty="0"/>
              <a:t>Кодекса </a:t>
            </a:r>
            <a:r>
              <a:rPr lang="ru-RU" sz="1600" dirty="0" smtClean="0"/>
              <a:t>об </a:t>
            </a:r>
            <a:r>
              <a:rPr lang="ru-RU" sz="1600" dirty="0"/>
              <a:t>образовании.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sz="2000" b="1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787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395536" y="771550"/>
            <a:ext cx="6676794" cy="374441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r>
              <a:rPr lang="ru-RU" sz="1600" b="0" dirty="0" smtClean="0">
                <a:solidFill>
                  <a:srgbClr val="213253"/>
                </a:solidFill>
              </a:rPr>
              <a:t>     </a:t>
            </a:r>
            <a:r>
              <a:rPr lang="ru-RU" b="0" dirty="0" smtClean="0">
                <a:solidFill>
                  <a:srgbClr val="213253"/>
                </a:solidFill>
              </a:rPr>
              <a:t>Если</a:t>
            </a:r>
            <a:r>
              <a:rPr lang="ru-RU" dirty="0" smtClean="0">
                <a:solidFill>
                  <a:srgbClr val="213253"/>
                </a:solidFill>
              </a:rPr>
              <a:t> </a:t>
            </a:r>
            <a:r>
              <a:rPr lang="ru-RU" dirty="0">
                <a:solidFill>
                  <a:srgbClr val="213253"/>
                </a:solidFill>
              </a:rPr>
              <a:t>после заключения трудового договора </a:t>
            </a:r>
            <a:r>
              <a:rPr lang="ru-RU" b="0" dirty="0">
                <a:solidFill>
                  <a:srgbClr val="213253"/>
                </a:solidFill>
              </a:rPr>
              <a:t>молодой специалист возместил средства, затраченные на его обучение, это </a:t>
            </a:r>
            <a:r>
              <a:rPr lang="ru-RU" dirty="0">
                <a:solidFill>
                  <a:srgbClr val="213253"/>
                </a:solidFill>
              </a:rPr>
              <a:t>не является основанием для его увольнения</a:t>
            </a:r>
            <a:r>
              <a:rPr lang="ru-RU" b="0" dirty="0">
                <a:solidFill>
                  <a:srgbClr val="213253"/>
                </a:solidFill>
              </a:rPr>
              <a:t>, так как в данном случае законодательство не обязывает нанимателя расторгнуть трудовой договор с таким работником (например, если не истек срок контракта). </a:t>
            </a:r>
            <a:r>
              <a:rPr lang="ru-RU" b="0" dirty="0" smtClean="0">
                <a:solidFill>
                  <a:srgbClr val="213253"/>
                </a:solidFill>
              </a:rPr>
              <a:t/>
            </a:r>
            <a:br>
              <a:rPr lang="ru-RU" b="0" dirty="0" smtClean="0">
                <a:solidFill>
                  <a:srgbClr val="213253"/>
                </a:solidFill>
              </a:rPr>
            </a:br>
            <a:r>
              <a:rPr lang="ru-RU" b="0" dirty="0">
                <a:solidFill>
                  <a:srgbClr val="213253"/>
                </a:solidFill>
              </a:rPr>
              <a:t/>
            </a:r>
            <a:br>
              <a:rPr lang="ru-RU" b="0" dirty="0">
                <a:solidFill>
                  <a:srgbClr val="213253"/>
                </a:solidFill>
              </a:rPr>
            </a:br>
            <a:r>
              <a:rPr lang="ru-RU" b="0" dirty="0" smtClean="0">
                <a:solidFill>
                  <a:srgbClr val="213253"/>
                </a:solidFill>
              </a:rPr>
              <a:t>    Вместе </a:t>
            </a:r>
            <a:r>
              <a:rPr lang="ru-RU" b="0" dirty="0">
                <a:solidFill>
                  <a:srgbClr val="213253"/>
                </a:solidFill>
              </a:rPr>
              <a:t>с тем наниматель </a:t>
            </a:r>
            <a:r>
              <a:rPr lang="ru-RU" dirty="0">
                <a:solidFill>
                  <a:srgbClr val="213253"/>
                </a:solidFill>
              </a:rPr>
              <a:t>вправе</a:t>
            </a:r>
            <a:r>
              <a:rPr lang="ru-RU" b="0" dirty="0">
                <a:solidFill>
                  <a:srgbClr val="213253"/>
                </a:solidFill>
              </a:rPr>
              <a:t> расторгнуть заключенный с ним трудовой договор, но только после предъявления им справки о самостоятельном трудоустройстве </a:t>
            </a:r>
            <a:r>
              <a:rPr lang="ru-RU" b="0" dirty="0" smtClean="0">
                <a:solidFill>
                  <a:srgbClr val="213253"/>
                </a:solidFill>
              </a:rPr>
              <a:t>(п.1.2 ст. 79 </a:t>
            </a:r>
            <a:r>
              <a:rPr lang="ru-RU" b="0" dirty="0" smtClean="0">
                <a:solidFill>
                  <a:srgbClr val="152B69"/>
                </a:solidFill>
              </a:rPr>
              <a:t>Кодекса об образовании</a:t>
            </a:r>
            <a:r>
              <a:rPr lang="ru-RU" b="0" dirty="0" smtClean="0">
                <a:solidFill>
                  <a:srgbClr val="213253"/>
                </a:solidFill>
              </a:rPr>
              <a:t>).</a:t>
            </a:r>
            <a:endParaRPr lang="ru-RU" b="0" dirty="0">
              <a:solidFill>
                <a:srgbClr val="213253"/>
              </a:solidFill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308" y="51470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3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323528" y="411510"/>
            <a:ext cx="7021288" cy="15841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152B69"/>
                </a:solidFill>
              </a:rPr>
              <a:t>В случае самостоятельного трудоустройства</a:t>
            </a:r>
            <a:endParaRPr lang="ru-RU" sz="2400" b="0" dirty="0">
              <a:solidFill>
                <a:srgbClr val="152B69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0" y="1501054"/>
            <a:ext cx="8820472" cy="349843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800" dirty="0"/>
              <a:t>в</a:t>
            </a:r>
            <a:r>
              <a:rPr lang="ru-RU" sz="1800" dirty="0" smtClean="0"/>
              <a:t>ыпускнику выдается </a:t>
            </a:r>
            <a:r>
              <a:rPr lang="ru-RU" sz="1800" dirty="0"/>
              <a:t>справка о самостоятельном трудоустройстве </a:t>
            </a:r>
            <a:r>
              <a:rPr lang="ru-RU" sz="1800" dirty="0" smtClean="0"/>
              <a:t>не </a:t>
            </a:r>
            <a:r>
              <a:rPr lang="ru-RU" sz="1800" dirty="0"/>
              <a:t>позднее одного месяца после окончания выпускником учреждения </a:t>
            </a:r>
            <a:r>
              <a:rPr lang="ru-RU" sz="1800" dirty="0" smtClean="0"/>
              <a:t>образования, </a:t>
            </a:r>
            <a:r>
              <a:rPr lang="ru-RU" sz="1800" dirty="0"/>
              <a:t>или в пятидневный срок после принятия такого решения при перераспределении и последующем направлении на </a:t>
            </a:r>
            <a:r>
              <a:rPr lang="ru-RU" sz="1800" dirty="0" smtClean="0"/>
              <a:t>работу.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/>
              <a:t>После </a:t>
            </a:r>
            <a:r>
              <a:rPr lang="ru-RU" sz="1800" dirty="0"/>
              <a:t>получении справки о самостоятельном </a:t>
            </a:r>
            <a:r>
              <a:rPr lang="ru-RU" sz="1800" dirty="0" smtClean="0"/>
              <a:t>трудоустройстве молодой </a:t>
            </a:r>
            <a:r>
              <a:rPr lang="ru-RU" sz="1800" dirty="0"/>
              <a:t>специалист, молодой рабочий (служащий) </a:t>
            </a:r>
            <a:r>
              <a:rPr lang="ru-RU" sz="1800" u="sng" dirty="0" smtClean="0"/>
              <a:t>утрачивает </a:t>
            </a:r>
            <a:r>
              <a:rPr lang="ru-RU" sz="1800" u="sng" dirty="0"/>
              <a:t>статус</a:t>
            </a:r>
            <a:r>
              <a:rPr lang="ru-RU" sz="1800" dirty="0"/>
              <a:t> молодого специалиста, молодого рабочего (служащего).</a:t>
            </a:r>
          </a:p>
          <a:p>
            <a:pPr algn="ctr">
              <a:buNone/>
            </a:pPr>
            <a:endParaRPr sz="20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462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8162822"/>
              </p:ext>
            </p:extLst>
          </p:nvPr>
        </p:nvGraphicFramePr>
        <p:xfrm>
          <a:off x="428596" y="71436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 rot="18231950">
            <a:off x="333586" y="2457361"/>
            <a:ext cx="3740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ПОДДЕРЖКА ВЫПУСКНИКОВ</a:t>
            </a:r>
            <a:endParaRPr lang="ru-RU" sz="3200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368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Распределение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428742"/>
            <a:ext cx="6900997" cy="31455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процедура </a:t>
            </a:r>
            <a:r>
              <a:rPr lang="ru-RU" dirty="0"/>
              <a:t>определения места работы выпускника, осуществляемая государственным учреждением образования или в случаях, установленных Правительством Республики Беларусь, государственным </a:t>
            </a:r>
            <a:r>
              <a:rPr lang="ru-RU" dirty="0" smtClean="0"/>
              <a:t>органом, в целях поддержки выпускников, удовлетворения потребностей отраслей экономики и социальной сферы в специалистах, рабочих, служащих. 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>
                <a:hlinkClick r:id="rId2"/>
              </a:rPr>
              <a:t>п. 1 ст. </a:t>
            </a:r>
            <a:r>
              <a:rPr lang="ru-RU" dirty="0" smtClean="0">
                <a:hlinkClick r:id="rId2"/>
              </a:rPr>
              <a:t>72 </a:t>
            </a:r>
            <a:r>
              <a:rPr lang="ru-RU" dirty="0">
                <a:hlinkClick r:id="rId2"/>
              </a:rPr>
              <a:t>Кодекса об </a:t>
            </a:r>
            <a:r>
              <a:rPr lang="ru-RU" dirty="0" smtClean="0">
                <a:hlinkClick r:id="rId2"/>
              </a:rPr>
              <a:t>образовании</a:t>
            </a:r>
            <a:r>
              <a:rPr lang="ru-RU" dirty="0"/>
              <a:t>)</a:t>
            </a:r>
            <a:endParaRPr lang="ru-RU" dirty="0">
              <a:hlinkClick r:id="rId3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6528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Молодые специалисты могут распределяться в организации как государственной, так и частной форм </a:t>
            </a:r>
            <a:r>
              <a:rPr lang="ru-RU" dirty="0" smtClean="0"/>
              <a:t>собственности</a:t>
            </a:r>
            <a:endParaRPr lang="ru-RU" dirty="0"/>
          </a:p>
          <a:p>
            <a:endParaRPr lang="ru-RU" dirty="0"/>
          </a:p>
          <a:p>
            <a:r>
              <a:rPr lang="ru-RU" dirty="0"/>
              <a:t>В первую очередь выпускники распределяются в базовую </a:t>
            </a:r>
            <a:r>
              <a:rPr lang="ru-RU" dirty="0" smtClean="0"/>
              <a:t>организацию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268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23528" y="321262"/>
            <a:ext cx="8568952" cy="4536504"/>
          </a:xfrm>
        </p:spPr>
        <p:txBody>
          <a:bodyPr/>
          <a:lstStyle/>
          <a:p>
            <a:pPr marL="87313" indent="0">
              <a:buNone/>
            </a:pPr>
            <a:r>
              <a:rPr lang="ru-RU" sz="2000" b="1" dirty="0" smtClean="0">
                <a:solidFill>
                  <a:srgbClr val="152B69"/>
                </a:solidFill>
              </a:rPr>
              <a:t>После удовлетворения дополнительных потребностей организаций – заказчиков кадров удовлетворение </a:t>
            </a:r>
            <a:r>
              <a:rPr lang="ru-RU" sz="2000" b="1" dirty="0">
                <a:solidFill>
                  <a:srgbClr val="152B69"/>
                </a:solidFill>
              </a:rPr>
              <a:t>письменных запросов о распределении </a:t>
            </a:r>
            <a:r>
              <a:rPr lang="ru-RU" sz="2000" b="1" dirty="0" smtClean="0">
                <a:solidFill>
                  <a:srgbClr val="152B69"/>
                </a:solidFill>
              </a:rPr>
              <a:t>конкретных </a:t>
            </a:r>
            <a:r>
              <a:rPr lang="ru-RU" sz="2000" b="1" dirty="0">
                <a:solidFill>
                  <a:srgbClr val="152B69"/>
                </a:solidFill>
              </a:rPr>
              <a:t>выпускников возможно только </a:t>
            </a:r>
            <a:r>
              <a:rPr lang="ru-RU" sz="2000" b="1" dirty="0" smtClean="0">
                <a:solidFill>
                  <a:srgbClr val="152B69"/>
                </a:solidFill>
              </a:rPr>
              <a:t>в </a:t>
            </a:r>
            <a:r>
              <a:rPr lang="ru-RU" sz="2000" b="1" dirty="0">
                <a:solidFill>
                  <a:srgbClr val="152B69"/>
                </a:solidFill>
              </a:rPr>
              <a:t>следующих случаях (</a:t>
            </a:r>
            <a:r>
              <a:rPr lang="ru-RU" sz="2000" dirty="0">
                <a:solidFill>
                  <a:srgbClr val="FF0000"/>
                </a:solidFill>
                <a:hlinkClick r:id="rId2"/>
              </a:rPr>
              <a:t>ч. </a:t>
            </a:r>
            <a:r>
              <a:rPr lang="ru-RU" sz="2000" dirty="0" smtClean="0">
                <a:solidFill>
                  <a:srgbClr val="FF0000"/>
                </a:solidFill>
                <a:hlinkClick r:id="rId2"/>
              </a:rPr>
              <a:t>6 </a:t>
            </a:r>
            <a:r>
              <a:rPr lang="ru-RU" sz="2000" dirty="0">
                <a:solidFill>
                  <a:srgbClr val="FF0000"/>
                </a:solidFill>
                <a:hlinkClick r:id="rId2"/>
              </a:rPr>
              <a:t>п. </a:t>
            </a:r>
            <a:r>
              <a:rPr lang="ru-RU" sz="2000" dirty="0" smtClean="0">
                <a:solidFill>
                  <a:srgbClr val="FF0000"/>
                </a:solidFill>
                <a:hlinkClick r:id="rId2"/>
              </a:rPr>
              <a:t>13 </a:t>
            </a:r>
            <a:r>
              <a:rPr lang="ru-RU" sz="2000" dirty="0">
                <a:solidFill>
                  <a:srgbClr val="FF0000"/>
                </a:solidFill>
                <a:hlinkClick r:id="rId2"/>
              </a:rPr>
              <a:t>Положения </a:t>
            </a:r>
            <a:r>
              <a:rPr lang="ru-RU" sz="2000" dirty="0" smtClean="0">
                <a:solidFill>
                  <a:srgbClr val="FF0000"/>
                </a:solidFill>
                <a:hlinkClick r:id="rId2"/>
              </a:rPr>
              <a:t>о порядке распределения, перераспределения, направления на работу</a:t>
            </a:r>
            <a:r>
              <a:rPr lang="ru-RU" sz="2000" b="1" dirty="0" smtClean="0">
                <a:solidFill>
                  <a:srgbClr val="152B69"/>
                </a:solidFill>
              </a:rPr>
              <a:t>):</a:t>
            </a:r>
            <a:endParaRPr lang="ru-RU" sz="2000" b="1" dirty="0" smtClean="0">
              <a:solidFill>
                <a:srgbClr val="152B69"/>
              </a:solidFill>
              <a:hlinkClick r:id="rId3"/>
            </a:endParaRPr>
          </a:p>
          <a:p>
            <a:r>
              <a:rPr lang="ru-RU" sz="2000" dirty="0" smtClean="0"/>
              <a:t>1) эти выпускники включены в банк данных одаренной молодежи и банк данных талантливой молодежи;</a:t>
            </a:r>
          </a:p>
          <a:p>
            <a:r>
              <a:rPr lang="ru-RU" sz="2000" dirty="0" smtClean="0"/>
              <a:t>2</a:t>
            </a:r>
            <a:r>
              <a:rPr lang="ru-RU" sz="2000" dirty="0"/>
              <a:t>) запросы поступили из организаций, в которых эти выпускники проходили производственную </a:t>
            </a:r>
            <a:r>
              <a:rPr lang="ru-RU" sz="2000" dirty="0" smtClean="0"/>
              <a:t>и (или) </a:t>
            </a:r>
            <a:r>
              <a:rPr lang="ru-RU" sz="2000" dirty="0"/>
              <a:t>преддипломную практику;</a:t>
            </a:r>
          </a:p>
          <a:p>
            <a:r>
              <a:rPr lang="ru-RU" sz="2000" dirty="0"/>
              <a:t>3) отсутствуют места работы согласно поданным в учреждение образования организациями - заказчиками кадров заявкам на подготовку, заключенным договорам о взаимодействии, письменным запросам иных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69868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Место работы путем распределения предоставляется в соответствии с полученной </a:t>
            </a:r>
            <a:r>
              <a:rPr lang="ru-RU" dirty="0" smtClean="0"/>
              <a:t>специальностью, </a:t>
            </a:r>
            <a:r>
              <a:rPr lang="ru-RU" dirty="0"/>
              <a:t>присвоенной </a:t>
            </a:r>
            <a:r>
              <a:rPr lang="ru-RU" dirty="0" smtClean="0"/>
              <a:t>квалификацией и (или) степенью (</a:t>
            </a:r>
            <a:r>
              <a:rPr lang="ru-RU" dirty="0" smtClean="0">
                <a:hlinkClick r:id="rId2"/>
              </a:rPr>
              <a:t>ч</a:t>
            </a:r>
            <a:r>
              <a:rPr lang="ru-RU" dirty="0">
                <a:hlinkClick r:id="rId2"/>
              </a:rPr>
              <a:t>. 1 п. 2 ст. </a:t>
            </a:r>
            <a:r>
              <a:rPr lang="ru-RU" dirty="0" smtClean="0">
                <a:hlinkClick r:id="rId2"/>
              </a:rPr>
              <a:t>72 </a:t>
            </a:r>
            <a:r>
              <a:rPr lang="ru-RU" dirty="0">
                <a:hlinkClick r:id="rId2"/>
              </a:rPr>
              <a:t>Кодекса об </a:t>
            </a:r>
            <a:r>
              <a:rPr lang="ru-RU" dirty="0" smtClean="0">
                <a:hlinkClick r:id="rId2"/>
              </a:rPr>
              <a:t>образовании</a:t>
            </a:r>
            <a:r>
              <a:rPr lang="ru-RU" dirty="0" smtClean="0"/>
              <a:t>)</a:t>
            </a:r>
            <a:endParaRPr lang="ru-RU" dirty="0">
              <a:hlinkClick r:id="rId3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04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6790"/>
            <a:ext cx="6572264" cy="766200"/>
          </a:xfrm>
        </p:spPr>
        <p:txBody>
          <a:bodyPr/>
          <a:lstStyle/>
          <a:p>
            <a:r>
              <a:rPr lang="ru-RU" sz="3200" dirty="0" smtClean="0"/>
              <a:t>Сроки проведения распределения выпускников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8115444" cy="3145500"/>
          </a:xfrm>
        </p:spPr>
        <p:txBody>
          <a:bodyPr/>
          <a:lstStyle/>
          <a:p>
            <a:r>
              <a:rPr lang="ru-RU" dirty="0"/>
              <a:t>Выпускники распределяются комиссией по распределению выпускников учреждения образования, как правило, за два месяца до окончания учреждения образования (</a:t>
            </a:r>
            <a:r>
              <a:rPr lang="ru-RU" dirty="0">
                <a:hlinkClick r:id="rId2"/>
              </a:rPr>
              <a:t>ч. 1 п. </a:t>
            </a:r>
            <a:r>
              <a:rPr lang="ru-RU" dirty="0" smtClean="0">
                <a:hlinkClick r:id="rId2"/>
              </a:rPr>
              <a:t>10 </a:t>
            </a:r>
            <a:r>
              <a:rPr lang="ru-RU" dirty="0">
                <a:hlinkClick r:id="rId2"/>
              </a:rPr>
              <a:t>Положения о </a:t>
            </a:r>
            <a:r>
              <a:rPr lang="ru-RU" dirty="0" smtClean="0">
                <a:hlinkClick r:id="rId2"/>
              </a:rPr>
              <a:t>распределении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График проведения заседаний комиссии по распределению выпускников </a:t>
            </a:r>
            <a:r>
              <a:rPr lang="en-US" dirty="0" smtClean="0"/>
              <a:t>I </a:t>
            </a:r>
            <a:r>
              <a:rPr lang="ru-RU" dirty="0" smtClean="0"/>
              <a:t>и </a:t>
            </a:r>
            <a:r>
              <a:rPr lang="en-US" dirty="0" smtClean="0"/>
              <a:t>II</a:t>
            </a:r>
            <a:r>
              <a:rPr lang="ru-RU" dirty="0" smtClean="0"/>
              <a:t> ступеней получения высшего образования, выпускников, получающих углубленное высшее образование, в 202</a:t>
            </a:r>
            <a:r>
              <a:rPr lang="en-US" dirty="0" smtClean="0"/>
              <a:t>4</a:t>
            </a:r>
            <a:r>
              <a:rPr lang="ru-RU" dirty="0" smtClean="0"/>
              <a:t> в </a:t>
            </a:r>
            <a:r>
              <a:rPr lang="ru-RU" dirty="0" err="1" smtClean="0"/>
              <a:t>ГрГУ</a:t>
            </a:r>
            <a:r>
              <a:rPr lang="ru-RU" dirty="0" smtClean="0"/>
              <a:t> имени Янки Купалы  размещен на сайте </a:t>
            </a:r>
            <a:r>
              <a:rPr lang="en-US" dirty="0" smtClean="0"/>
              <a:t>www.grsu.by</a:t>
            </a:r>
            <a:r>
              <a:rPr lang="ru-RU" dirty="0" smtClean="0"/>
              <a:t> в разделе «Выпускнику»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5890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02724" y="392575"/>
            <a:ext cx="6255292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95000"/>
              </a:lnSpc>
            </a:pPr>
            <a:r>
              <a:rPr lang="ru-RU" sz="3200" dirty="0" smtClean="0"/>
              <a:t>Кто может иметь статус </a:t>
            </a:r>
            <a:r>
              <a:rPr lang="ru-RU" sz="3200" u="sng" dirty="0" smtClean="0"/>
              <a:t>молодого специалиста</a:t>
            </a:r>
            <a:r>
              <a:rPr lang="ru-RU" sz="3200" dirty="0" smtClean="0"/>
              <a:t>?</a:t>
            </a:r>
            <a:endParaRPr sz="3200" dirty="0"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grpSp>
        <p:nvGrpSpPr>
          <p:cNvPr id="194" name="Shape 194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Shape 19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34593364"/>
              </p:ext>
            </p:extLst>
          </p:nvPr>
        </p:nvGraphicFramePr>
        <p:xfrm>
          <a:off x="107504" y="836117"/>
          <a:ext cx="8825413" cy="4149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856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2498</Words>
  <Application>Microsoft Office PowerPoint</Application>
  <PresentationFormat>Экран (16:9)</PresentationFormat>
  <Paragraphs>160</Paragraphs>
  <Slides>26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</vt:lpstr>
      <vt:lpstr>Ravie</vt:lpstr>
      <vt:lpstr>Andalus</vt:lpstr>
      <vt:lpstr>NSimSun</vt:lpstr>
      <vt:lpstr>Roboto</vt:lpstr>
      <vt:lpstr>Arvo</vt:lpstr>
      <vt:lpstr>Roboto Condensed</vt:lpstr>
      <vt:lpstr>Roboto Condensed Light</vt:lpstr>
      <vt:lpstr>Wingdings</vt:lpstr>
      <vt:lpstr>Salerio template</vt:lpstr>
      <vt:lpstr>Распределение выпускников </vt:lpstr>
      <vt:lpstr>Нормативные правовые акты</vt:lpstr>
      <vt:lpstr>Презентация PowerPoint</vt:lpstr>
      <vt:lpstr>Распределение </vt:lpstr>
      <vt:lpstr>Презентация PowerPoint</vt:lpstr>
      <vt:lpstr>Презентация PowerPoint</vt:lpstr>
      <vt:lpstr>Презентация PowerPoint</vt:lpstr>
      <vt:lpstr>Сроки проведения распределения выпускников</vt:lpstr>
      <vt:lpstr>Кто может иметь статус молодого специалиста?</vt:lpstr>
      <vt:lpstr>Соответственно, для того, чтобы выпускник являлся молодым специалистом, должны быть соблюдены следующие  условия:</vt:lpstr>
      <vt:lpstr>Выпускникам, которым место работы предоставлено путем распределения, предоставляются следующие  гарантии и компенсации:</vt:lpstr>
      <vt:lpstr>Дополнительные гарантии молодым специалистам </vt:lpstr>
      <vt:lpstr>Презентация PowerPoint</vt:lpstr>
      <vt:lpstr>Презентация PowerPoint</vt:lpstr>
      <vt:lpstr>Период действия статуса молодого специалиста</vt:lpstr>
      <vt:lpstr>Срок обязательной работы при целевой подготовке специалиста (рабочего, служащего)</vt:lpstr>
      <vt:lpstr>Презентация PowerPoint</vt:lpstr>
      <vt:lpstr>Выплаты и компенсации, которые причитаются выпускникам, получившим свидетельство о направлении на работу, по окончании обучения в учреждении образования </vt:lpstr>
      <vt:lpstr>Выплата ДЕНЕЖНОЙ ПОМОЩИ осуществляется:</vt:lpstr>
      <vt:lpstr>Компенсации в связи с переездом на работу в другую местность</vt:lpstr>
      <vt:lpstr>Презентация PowerPoint</vt:lpstr>
      <vt:lpstr>Расторжение трудового договора с молодыми специалистами</vt:lpstr>
      <vt:lpstr>Последствия  неотработки установленного срока обязательной работы</vt:lpstr>
      <vt:lpstr>Отказ от работы по распределению, направлению на работу</vt:lpstr>
      <vt:lpstr>     Если после заключения трудового договора молодой специалист возместил средства, затраченные на его обучение, это не является основанием для его увольнения, так как в данном случае законодательство не обязывает нанимателя расторгнуть трудовой договор с таким работником (например, если не истек срок контракта).       Вместе с тем наниматель вправе расторгнуть заключенный с ним трудовой договор, но только после предъявления им справки о самостоятельном трудоустройстве (п.1.2 ст. 79 Кодекса об образовании).</vt:lpstr>
      <vt:lpstr>В случае самостоятельного трудоустройства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Адаменька</dc:creator>
  <cp:lastModifiedBy>СКЕРСЬ МАРИЯ АНТОНОВНА</cp:lastModifiedBy>
  <cp:revision>158</cp:revision>
  <cp:lastPrinted>2023-02-13T11:19:03Z</cp:lastPrinted>
  <dcterms:modified xsi:type="dcterms:W3CDTF">2024-02-14T07:42:24Z</dcterms:modified>
</cp:coreProperties>
</file>