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57" r:id="rId3"/>
    <p:sldId id="258" r:id="rId4"/>
    <p:sldId id="259" r:id="rId5"/>
    <p:sldId id="278" r:id="rId6"/>
    <p:sldId id="279" r:id="rId7"/>
    <p:sldId id="260" r:id="rId8"/>
    <p:sldId id="261" r:id="rId9"/>
    <p:sldId id="262" r:id="rId10"/>
    <p:sldId id="263" r:id="rId11"/>
    <p:sldId id="264" r:id="rId12"/>
    <p:sldId id="265" r:id="rId13"/>
    <p:sldId id="280"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2"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9F80"/>
    <a:srgbClr val="32A483"/>
    <a:srgbClr val="3B695B"/>
    <a:srgbClr val="096281"/>
    <a:srgbClr val="08526C"/>
    <a:srgbClr val="FF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01" autoAdjust="0"/>
  </p:normalViewPr>
  <p:slideViewPr>
    <p:cSldViewPr>
      <p:cViewPr>
        <p:scale>
          <a:sx n="80" d="100"/>
          <a:sy n="80" d="100"/>
        </p:scale>
        <p:origin x="-1839" y="-1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499DF-5481-4E41-A907-2754554EA3F0}" type="datetimeFigureOut">
              <a:rPr lang="ru-RU" smtClean="0"/>
              <a:t>17.02.2021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1F2F0-EB23-4E8A-BADF-A13F38B1419D}" type="slidenum">
              <a:rPr lang="ru-RU" smtClean="0"/>
              <a:t>‹#›</a:t>
            </a:fld>
            <a:endParaRPr lang="ru-RU"/>
          </a:p>
        </p:txBody>
      </p:sp>
    </p:spTree>
    <p:extLst>
      <p:ext uri="{BB962C8B-B14F-4D97-AF65-F5344CB8AC3E}">
        <p14:creationId xmlns:p14="http://schemas.microsoft.com/office/powerpoint/2010/main" val="143575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Times New Roman" pitchFamily="18" charset="0"/>
                <a:ea typeface="+mn-ea"/>
                <a:cs typeface="Times New Roman" pitchFamily="18" charset="0"/>
              </a:rPr>
              <a:t>Справочно:</a:t>
            </a:r>
          </a:p>
          <a:p>
            <a:r>
              <a:rPr lang="ru-RU" sz="1200" i="0" kern="1200" dirty="0" smtClean="0">
                <a:solidFill>
                  <a:schemeClr val="tx1"/>
                </a:solidFill>
                <a:effectLst/>
                <a:latin typeface="Times New Roman" pitchFamily="18" charset="0"/>
                <a:ea typeface="+mn-ea"/>
                <a:cs typeface="Times New Roman" pitchFamily="18" charset="0"/>
              </a:rPr>
              <a:t>Данный подход соответствует и общепризнанным принципам международного права: согласно статье 19 Международного пакта о гражданских и политических правах от 16 декабря 1966 года пользование правом на свободное выражение своего мнения налагает особые обязанности и особую ответственность. Оно может быть </a:t>
            </a:r>
            <a:r>
              <a:rPr lang="ru-RU" sz="1200" b="1" i="0" u="none" strike="noStrike" kern="1200" dirty="0" smtClean="0">
                <a:solidFill>
                  <a:schemeClr val="tx1"/>
                </a:solidFill>
                <a:effectLst/>
                <a:latin typeface="Times New Roman" pitchFamily="18" charset="0"/>
                <a:ea typeface="+mn-ea"/>
                <a:cs typeface="Times New Roman" pitchFamily="18" charset="0"/>
              </a:rPr>
              <a:t>сопряжено с </a:t>
            </a:r>
            <a:r>
              <a:rPr lang="ru-RU" sz="1200" i="0" kern="1200" dirty="0" smtClean="0">
                <a:solidFill>
                  <a:schemeClr val="tx1"/>
                </a:solidFill>
                <a:effectLst/>
                <a:latin typeface="Times New Roman" pitchFamily="18" charset="0"/>
                <a:ea typeface="+mn-ea"/>
                <a:cs typeface="Times New Roman" pitchFamily="18" charset="0"/>
              </a:rPr>
              <a:t>некоторыми </a:t>
            </a:r>
            <a:r>
              <a:rPr lang="ru-RU" sz="1200" b="1" i="0" u="none" strike="noStrike" kern="1200" dirty="0" smtClean="0">
                <a:solidFill>
                  <a:schemeClr val="tx1"/>
                </a:solidFill>
                <a:effectLst/>
                <a:latin typeface="Times New Roman" pitchFamily="18" charset="0"/>
                <a:ea typeface="+mn-ea"/>
                <a:cs typeface="Times New Roman" pitchFamily="18" charset="0"/>
              </a:rPr>
              <a:t>ограничениями, </a:t>
            </a:r>
            <a:r>
              <a:rPr lang="ru-RU" sz="1200" i="0" kern="1200" dirty="0" smtClean="0">
                <a:solidFill>
                  <a:schemeClr val="tx1"/>
                </a:solidFill>
                <a:effectLst/>
                <a:latin typeface="Times New Roman" pitchFamily="18" charset="0"/>
                <a:ea typeface="+mn-ea"/>
                <a:cs typeface="Times New Roman" pitchFamily="18" charset="0"/>
              </a:rPr>
              <a:t>которые, однако, должны быть установлены законом и являться </a:t>
            </a:r>
            <a:r>
              <a:rPr lang="ru-RU" sz="1200" b="1" i="0" u="none" strike="noStrike" kern="1200" dirty="0" smtClean="0">
                <a:solidFill>
                  <a:schemeClr val="tx1"/>
                </a:solidFill>
                <a:effectLst/>
                <a:latin typeface="Times New Roman" pitchFamily="18" charset="0"/>
                <a:ea typeface="+mn-ea"/>
                <a:cs typeface="Times New Roman" pitchFamily="18" charset="0"/>
              </a:rPr>
              <a:t>необходимыми для </a:t>
            </a:r>
            <a:r>
              <a:rPr lang="ru-RU" sz="1200" i="0" kern="1200" dirty="0" smtClean="0">
                <a:solidFill>
                  <a:schemeClr val="tx1"/>
                </a:solidFill>
                <a:effectLst/>
                <a:latin typeface="Times New Roman" pitchFamily="18" charset="0"/>
                <a:ea typeface="+mn-ea"/>
                <a:cs typeface="Times New Roman" pitchFamily="18" charset="0"/>
              </a:rPr>
              <a:t>уважения прав и репутации других лиц, а также </a:t>
            </a:r>
            <a:r>
              <a:rPr lang="ru-RU" sz="1200" b="1" i="0" u="none" strike="noStrike" kern="1200" dirty="0" smtClean="0">
                <a:solidFill>
                  <a:schemeClr val="tx1"/>
                </a:solidFill>
                <a:effectLst/>
                <a:latin typeface="Times New Roman" pitchFamily="18" charset="0"/>
                <a:ea typeface="+mn-ea"/>
                <a:cs typeface="Times New Roman" pitchFamily="18" charset="0"/>
              </a:rPr>
              <a:t>охраны </a:t>
            </a:r>
            <a:r>
              <a:rPr lang="ru-RU" sz="1200" i="0" kern="1200" dirty="0" smtClean="0">
                <a:solidFill>
                  <a:schemeClr val="tx1"/>
                </a:solidFill>
                <a:effectLst/>
                <a:latin typeface="Times New Roman" pitchFamily="18" charset="0"/>
                <a:ea typeface="+mn-ea"/>
                <a:cs typeface="Times New Roman" pitchFamily="18" charset="0"/>
              </a:rPr>
              <a:t>государственной безопасности, </a:t>
            </a:r>
            <a:r>
              <a:rPr lang="ru-RU" sz="1200" b="1" i="0" u="none" strike="noStrike" kern="1200" dirty="0" smtClean="0">
                <a:solidFill>
                  <a:schemeClr val="tx1"/>
                </a:solidFill>
                <a:effectLst/>
                <a:latin typeface="Times New Roman" pitchFamily="18" charset="0"/>
                <a:ea typeface="+mn-ea"/>
                <a:cs typeface="Times New Roman" pitchFamily="18" charset="0"/>
              </a:rPr>
              <a:t>общественного порядка, здоровья </a:t>
            </a:r>
            <a:r>
              <a:rPr lang="ru-RU" sz="1200" i="0" kern="1200" dirty="0" smtClean="0">
                <a:solidFill>
                  <a:schemeClr val="tx1"/>
                </a:solidFill>
                <a:effectLst/>
                <a:latin typeface="Times New Roman" pitchFamily="18" charset="0"/>
                <a:ea typeface="+mn-ea"/>
                <a:cs typeface="Times New Roman" pitchFamily="18" charset="0"/>
              </a:rPr>
              <a:t>и нравственности </a:t>
            </a:r>
            <a:r>
              <a:rPr lang="ru-RU" sz="1200" b="1" i="0" u="none" strike="noStrike" kern="1200" dirty="0" smtClean="0">
                <a:solidFill>
                  <a:schemeClr val="tx1"/>
                </a:solidFill>
                <a:effectLst/>
                <a:latin typeface="Times New Roman" pitchFamily="18" charset="0"/>
                <a:ea typeface="+mn-ea"/>
                <a:cs typeface="Times New Roman" pitchFamily="18" charset="0"/>
              </a:rPr>
              <a:t>населения.</a:t>
            </a:r>
            <a:endParaRPr lang="ru-RU" i="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2</a:t>
            </a:fld>
            <a:endParaRPr lang="ru-RU"/>
          </a:p>
        </p:txBody>
      </p:sp>
    </p:spTree>
    <p:extLst>
      <p:ext uri="{BB962C8B-B14F-4D97-AF65-F5344CB8AC3E}">
        <p14:creationId xmlns:p14="http://schemas.microsoft.com/office/powerpoint/2010/main" val="1283680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Справочно</a:t>
            </a:r>
          </a:p>
          <a:p>
            <a:endParaRPr lang="ru-RU" b="1" dirty="0" smtClean="0"/>
          </a:p>
          <a:p>
            <a:r>
              <a:rPr lang="ru-RU" sz="1200" kern="1200" dirty="0" smtClean="0">
                <a:solidFill>
                  <a:schemeClr val="tx1"/>
                </a:solidFill>
                <a:effectLst/>
                <a:latin typeface="+mn-lt"/>
                <a:ea typeface="+mn-ea"/>
                <a:cs typeface="+mn-cs"/>
              </a:rPr>
              <a:t>В уведомлении о проведении забастовки указываются:</a:t>
            </a:r>
          </a:p>
          <a:p>
            <a:pPr lvl="0"/>
            <a:r>
              <a:rPr lang="ru-RU" sz="1200" u="none" strike="noStrike" kern="1200" dirty="0" smtClean="0">
                <a:solidFill>
                  <a:schemeClr val="tx1"/>
                </a:solidFill>
                <a:effectLst/>
                <a:latin typeface="+mn-lt"/>
                <a:ea typeface="+mn-ea"/>
                <a:cs typeface="+mn-cs"/>
              </a:rPr>
              <a:t>-перечень разногласий сторон, являющихся основанием для объявления и проведения забастовки;</a:t>
            </a:r>
          </a:p>
          <a:p>
            <a:pPr lvl="0"/>
            <a:r>
              <a:rPr lang="ru-RU" sz="1200" u="none" strike="noStrike" kern="1200" dirty="0" smtClean="0">
                <a:solidFill>
                  <a:schemeClr val="tx1"/>
                </a:solidFill>
                <a:effectLst/>
                <a:latin typeface="+mn-lt"/>
                <a:ea typeface="+mn-ea"/>
                <a:cs typeface="+mn-cs"/>
              </a:rPr>
              <a:t>-дата и время начала забастовки, ее продолжительность и предполагаемое количество участников;</a:t>
            </a:r>
          </a:p>
          <a:p>
            <a:pPr lvl="0"/>
            <a:r>
              <a:rPr lang="ru-RU" sz="1200" u="none" strike="noStrike" kern="1200" dirty="0" smtClean="0">
                <a:solidFill>
                  <a:schemeClr val="tx1"/>
                </a:solidFill>
                <a:effectLst/>
                <a:latin typeface="+mn-lt"/>
                <a:ea typeface="+mn-ea"/>
                <a:cs typeface="+mn-cs"/>
              </a:rPr>
              <a:t>-предложения по минимуму необходимых работ (услуг), выполняемому в организации во время проведения забастовки.</a:t>
            </a:r>
          </a:p>
        </p:txBody>
      </p:sp>
      <p:sp>
        <p:nvSpPr>
          <p:cNvPr id="4" name="Номер слайда 3"/>
          <p:cNvSpPr>
            <a:spLocks noGrp="1"/>
          </p:cNvSpPr>
          <p:nvPr>
            <p:ph type="sldNum" sz="quarter" idx="10"/>
          </p:nvPr>
        </p:nvSpPr>
        <p:spPr/>
        <p:txBody>
          <a:bodyPr/>
          <a:lstStyle/>
          <a:p>
            <a:fld id="{0611F2F0-EB23-4E8A-BADF-A13F38B1419D}" type="slidenum">
              <a:rPr lang="ru-RU" smtClean="0"/>
              <a:t>22</a:t>
            </a:fld>
            <a:endParaRPr lang="ru-RU"/>
          </a:p>
        </p:txBody>
      </p:sp>
    </p:spTree>
    <p:extLst>
      <p:ext uri="{BB962C8B-B14F-4D97-AF65-F5344CB8AC3E}">
        <p14:creationId xmlns:p14="http://schemas.microsoft.com/office/powerpoint/2010/main" val="2087707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b="1" dirty="0" smtClean="0"/>
              <a:t>Справочно</a:t>
            </a:r>
          </a:p>
          <a:p>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Минимум необходимых работ (услуг) определяется в коллективном договоре. При отсутствии коллективного договора минимум необходимых работ (услуг) определяется соглашением сторон в пятидневный срок с момента принятия решения о проведении забастовки. В случае возникновения разногласий между сторонами по минимуму необходимых работ (услуг) он устанавливается до начала забастовки местным исполнительным и распорядительным органом, решение которого является обязательным для сторон.</a:t>
            </a:r>
          </a:p>
          <a:p>
            <a:r>
              <a:rPr lang="ru-RU" sz="1200" kern="1200" dirty="0" smtClean="0">
                <a:solidFill>
                  <a:schemeClr val="tx1"/>
                </a:solidFill>
                <a:effectLst/>
                <a:latin typeface="+mn-lt"/>
                <a:ea typeface="+mn-ea"/>
                <a:cs typeface="+mn-cs"/>
              </a:rPr>
              <a:t>Во время проведения забастовки стороны обязаны продолжить разрешение коллективного трудового спора путем переговоров.</a:t>
            </a:r>
          </a:p>
        </p:txBody>
      </p:sp>
      <p:sp>
        <p:nvSpPr>
          <p:cNvPr id="4" name="Номер слайда 3"/>
          <p:cNvSpPr>
            <a:spLocks noGrp="1"/>
          </p:cNvSpPr>
          <p:nvPr>
            <p:ph type="sldNum" sz="quarter" idx="10"/>
          </p:nvPr>
        </p:nvSpPr>
        <p:spPr/>
        <p:txBody>
          <a:bodyPr/>
          <a:lstStyle/>
          <a:p>
            <a:fld id="{0611F2F0-EB23-4E8A-BADF-A13F38B1419D}" type="slidenum">
              <a:rPr lang="ru-RU" smtClean="0"/>
              <a:t>23</a:t>
            </a:fld>
            <a:endParaRPr lang="ru-RU"/>
          </a:p>
        </p:txBody>
      </p:sp>
    </p:spTree>
    <p:extLst>
      <p:ext uri="{BB962C8B-B14F-4D97-AF65-F5344CB8AC3E}">
        <p14:creationId xmlns:p14="http://schemas.microsoft.com/office/powerpoint/2010/main" val="246303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u="none" strike="noStrike" kern="1200" dirty="0" smtClean="0">
                <a:solidFill>
                  <a:schemeClr val="tx1"/>
                </a:solidFill>
                <a:effectLst/>
                <a:latin typeface="+mn-lt"/>
                <a:ea typeface="+mn-ea"/>
                <a:cs typeface="+mn-cs"/>
              </a:rPr>
              <a:t>Справочно</a:t>
            </a:r>
          </a:p>
          <a:p>
            <a:endParaRPr lang="ru-RU" sz="1200" u="none" strike="noStrike"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Забастовка или решение о ее проведении </a:t>
            </a:r>
            <a:r>
              <a:rPr lang="ru-RU" sz="1200" b="1" kern="1200" dirty="0" smtClean="0">
                <a:solidFill>
                  <a:schemeClr val="tx1"/>
                </a:solidFill>
                <a:effectLst/>
                <a:latin typeface="+mn-lt"/>
                <a:ea typeface="+mn-ea"/>
                <a:cs typeface="+mn-cs"/>
              </a:rPr>
              <a:t>могут быть признаны незаконными </a:t>
            </a:r>
            <a:r>
              <a:rPr lang="ru-RU" sz="1200" kern="1200" dirty="0" smtClean="0">
                <a:solidFill>
                  <a:schemeClr val="tx1"/>
                </a:solidFill>
                <a:effectLst/>
                <a:latin typeface="+mn-lt"/>
                <a:ea typeface="+mn-ea"/>
                <a:cs typeface="+mn-cs"/>
              </a:rPr>
              <a:t>по решению областного (Минского городского) </a:t>
            </a:r>
            <a:r>
              <a:rPr lang="ru-RU" sz="1200" b="1" kern="1200" dirty="0" smtClean="0">
                <a:solidFill>
                  <a:schemeClr val="tx1"/>
                </a:solidFill>
                <a:effectLst/>
                <a:latin typeface="+mn-lt"/>
                <a:ea typeface="+mn-ea"/>
                <a:cs typeface="+mn-cs"/>
              </a:rPr>
              <a:t>суда </a:t>
            </a:r>
            <a:r>
              <a:rPr lang="ru-RU" sz="1200" kern="1200" dirty="0" smtClean="0">
                <a:solidFill>
                  <a:schemeClr val="tx1"/>
                </a:solidFill>
                <a:effectLst/>
                <a:latin typeface="+mn-lt"/>
                <a:ea typeface="+mn-ea"/>
                <a:cs typeface="+mn-cs"/>
              </a:rPr>
              <a:t>в случаях, </a:t>
            </a:r>
            <a:r>
              <a:rPr lang="ru-RU" sz="1200" b="1" kern="1200" dirty="0" smtClean="0">
                <a:solidFill>
                  <a:schemeClr val="tx1"/>
                </a:solidFill>
                <a:effectLst/>
                <a:latin typeface="+mn-lt"/>
                <a:ea typeface="+mn-ea"/>
                <a:cs typeface="+mn-cs"/>
              </a:rPr>
              <a:t>если </a:t>
            </a:r>
            <a:r>
              <a:rPr lang="ru-RU" sz="1200" kern="1200" dirty="0" smtClean="0">
                <a:solidFill>
                  <a:schemeClr val="tx1"/>
                </a:solidFill>
                <a:effectLst/>
                <a:latin typeface="+mn-lt"/>
                <a:ea typeface="+mn-ea"/>
                <a:cs typeface="+mn-cs"/>
              </a:rPr>
              <a:t>забастовка проводится (проводилась) либо решение о ее проведении было принято </a:t>
            </a:r>
            <a:r>
              <a:rPr lang="ru-RU" sz="1200" b="1" kern="1200" dirty="0" smtClean="0">
                <a:solidFill>
                  <a:schemeClr val="tx1"/>
                </a:solidFill>
                <a:effectLst/>
                <a:latin typeface="+mn-lt"/>
                <a:ea typeface="+mn-ea"/>
                <a:cs typeface="+mn-cs"/>
              </a:rPr>
              <a:t>с нарушением требований настоящего Кодекса </a:t>
            </a:r>
            <a:r>
              <a:rPr lang="ru-RU" sz="1200" kern="1200" dirty="0" smtClean="0">
                <a:solidFill>
                  <a:schemeClr val="tx1"/>
                </a:solidFill>
                <a:effectLst/>
                <a:latin typeface="+mn-lt"/>
                <a:ea typeface="+mn-ea"/>
                <a:cs typeface="+mn-cs"/>
              </a:rPr>
              <a:t>и других законов.</a:t>
            </a:r>
          </a:p>
          <a:p>
            <a:r>
              <a:rPr lang="ru-RU" sz="1200" b="1" kern="1200" dirty="0" smtClean="0">
                <a:solidFill>
                  <a:schemeClr val="tx1"/>
                </a:solidFill>
                <a:effectLst/>
                <a:latin typeface="+mn-lt"/>
                <a:ea typeface="+mn-ea"/>
                <a:cs typeface="+mn-cs"/>
              </a:rPr>
              <a:t>Заявление </a:t>
            </a:r>
            <a:r>
              <a:rPr lang="ru-RU" sz="1200" kern="1200" dirty="0" smtClean="0">
                <a:solidFill>
                  <a:schemeClr val="tx1"/>
                </a:solidFill>
                <a:effectLst/>
                <a:latin typeface="+mn-lt"/>
                <a:ea typeface="+mn-ea"/>
                <a:cs typeface="+mn-cs"/>
              </a:rPr>
              <a:t>о признании незаконными забастовки или решения о ее проведении </a:t>
            </a:r>
            <a:r>
              <a:rPr lang="ru-RU" sz="1200" b="1" kern="1200" dirty="0" smtClean="0">
                <a:solidFill>
                  <a:schemeClr val="tx1"/>
                </a:solidFill>
                <a:effectLst/>
                <a:latin typeface="+mn-lt"/>
                <a:ea typeface="+mn-ea"/>
                <a:cs typeface="+mn-cs"/>
              </a:rPr>
              <a:t>подается нанимателем </a:t>
            </a:r>
            <a:r>
              <a:rPr lang="ru-RU" sz="1200" kern="1200" dirty="0" smtClean="0">
                <a:solidFill>
                  <a:schemeClr val="tx1"/>
                </a:solidFill>
                <a:effectLst/>
                <a:latin typeface="+mn-lt"/>
                <a:ea typeface="+mn-ea"/>
                <a:cs typeface="+mn-cs"/>
              </a:rPr>
              <a:t>(собственником или уполномоченным им органом) и (или) </a:t>
            </a:r>
            <a:r>
              <a:rPr lang="ru-RU" sz="1200" b="1" kern="1200" dirty="0" smtClean="0">
                <a:solidFill>
                  <a:schemeClr val="tx1"/>
                </a:solidFill>
                <a:effectLst/>
                <a:latin typeface="+mn-lt"/>
                <a:ea typeface="+mn-ea"/>
                <a:cs typeface="+mn-cs"/>
              </a:rPr>
              <a:t>прокурором </a:t>
            </a:r>
            <a:r>
              <a:rPr lang="ru-RU" sz="1200" kern="1200" dirty="0" smtClean="0">
                <a:solidFill>
                  <a:schemeClr val="tx1"/>
                </a:solidFill>
                <a:effectLst/>
                <a:latin typeface="+mn-lt"/>
                <a:ea typeface="+mn-ea"/>
                <a:cs typeface="+mn-cs"/>
              </a:rPr>
              <a:t>при:</a:t>
            </a:r>
          </a:p>
          <a:p>
            <a:pPr lvl="0"/>
            <a:r>
              <a:rPr lang="ru-RU" sz="1200" u="none" strike="noStrike" kern="1200" dirty="0" smtClean="0">
                <a:solidFill>
                  <a:schemeClr val="tx1"/>
                </a:solidFill>
                <a:effectLst/>
                <a:latin typeface="+mn-lt"/>
                <a:ea typeface="+mn-ea"/>
                <a:cs typeface="+mn-cs"/>
              </a:rPr>
              <a:t>нарушении требований настоящего Кодекса и других законов - в пятидневный срок со дня получения сведений о таких нарушениях, за исключением случаев, предусмотренных пунктом 2 части второй настоящей статьи;</a:t>
            </a:r>
          </a:p>
          <a:p>
            <a:pPr lvl="0"/>
            <a:r>
              <a:rPr lang="ru-RU" sz="1200" u="none" strike="noStrike" kern="1200" dirty="0" smtClean="0">
                <a:solidFill>
                  <a:schemeClr val="tx1"/>
                </a:solidFill>
                <a:effectLst/>
                <a:latin typeface="+mn-lt"/>
                <a:ea typeface="+mn-ea"/>
                <a:cs typeface="+mn-cs"/>
              </a:rPr>
              <a:t>невыполнении требований статьи 392 настоящего Кодекса либо в случаях создания реальной угрозы национальной безопасности, общественному порядку, здоровью населения, правам и свободам других лиц - немедленно.</a:t>
            </a:r>
          </a:p>
          <a:p>
            <a:r>
              <a:rPr lang="ru-RU" sz="1200" kern="1200" dirty="0" smtClean="0">
                <a:solidFill>
                  <a:schemeClr val="tx1"/>
                </a:solidFill>
                <a:effectLst/>
                <a:latin typeface="+mn-lt"/>
                <a:ea typeface="+mn-ea"/>
                <a:cs typeface="+mn-cs"/>
              </a:rPr>
              <a:t>Областной (Минский городской) суд обязан вынести решение по заявлению в десятидневный срок со дня его получения.</a:t>
            </a:r>
          </a:p>
          <a:p>
            <a:r>
              <a:rPr lang="ru-RU" sz="1200" kern="1200" dirty="0" smtClean="0">
                <a:solidFill>
                  <a:schemeClr val="tx1"/>
                </a:solidFill>
                <a:effectLst/>
                <a:latin typeface="+mn-lt"/>
                <a:ea typeface="+mn-ea"/>
                <a:cs typeface="+mn-cs"/>
              </a:rPr>
              <a:t>Решение областного (Минского городского) суда о признании незаконными забастовки или решения о ее проведении после вступления его в законную силу подлежит немедленному исполнению.</a:t>
            </a:r>
          </a:p>
        </p:txBody>
      </p:sp>
      <p:sp>
        <p:nvSpPr>
          <p:cNvPr id="4" name="Номер слайда 3"/>
          <p:cNvSpPr>
            <a:spLocks noGrp="1"/>
          </p:cNvSpPr>
          <p:nvPr>
            <p:ph type="sldNum" sz="quarter" idx="10"/>
          </p:nvPr>
        </p:nvSpPr>
        <p:spPr/>
        <p:txBody>
          <a:bodyPr/>
          <a:lstStyle/>
          <a:p>
            <a:fld id="{0611F2F0-EB23-4E8A-BADF-A13F38B1419D}" type="slidenum">
              <a:rPr lang="ru-RU" smtClean="0"/>
              <a:t>24</a:t>
            </a:fld>
            <a:endParaRPr lang="ru-RU"/>
          </a:p>
        </p:txBody>
      </p:sp>
    </p:spTree>
    <p:extLst>
      <p:ext uri="{BB962C8B-B14F-4D97-AF65-F5344CB8AC3E}">
        <p14:creationId xmlns:p14="http://schemas.microsoft.com/office/powerpoint/2010/main" val="2087707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u="none" strike="noStrike"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25</a:t>
            </a:fld>
            <a:endParaRPr lang="ru-RU"/>
          </a:p>
        </p:txBody>
      </p:sp>
    </p:spTree>
    <p:extLst>
      <p:ext uri="{BB962C8B-B14F-4D97-AF65-F5344CB8AC3E}">
        <p14:creationId xmlns:p14="http://schemas.microsoft.com/office/powerpoint/2010/main" val="2087707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u="none" strike="noStrike" kern="1200" dirty="0" smtClean="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26</a:t>
            </a:fld>
            <a:endParaRPr lang="ru-RU"/>
          </a:p>
        </p:txBody>
      </p:sp>
    </p:spTree>
    <p:extLst>
      <p:ext uri="{BB962C8B-B14F-4D97-AF65-F5344CB8AC3E}">
        <p14:creationId xmlns:p14="http://schemas.microsoft.com/office/powerpoint/2010/main" val="2087707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i="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3</a:t>
            </a:fld>
            <a:endParaRPr lang="ru-RU"/>
          </a:p>
        </p:txBody>
      </p:sp>
    </p:spTree>
    <p:extLst>
      <p:ext uri="{BB962C8B-B14F-4D97-AF65-F5344CB8AC3E}">
        <p14:creationId xmlns:p14="http://schemas.microsoft.com/office/powerpoint/2010/main" val="1283680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i="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4</a:t>
            </a:fld>
            <a:endParaRPr lang="ru-RU"/>
          </a:p>
        </p:txBody>
      </p:sp>
    </p:spTree>
    <p:extLst>
      <p:ext uri="{BB962C8B-B14F-4D97-AF65-F5344CB8AC3E}">
        <p14:creationId xmlns:p14="http://schemas.microsoft.com/office/powerpoint/2010/main" val="1283680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5</a:t>
            </a:fld>
            <a:endParaRPr lang="ru-RU"/>
          </a:p>
        </p:txBody>
      </p:sp>
    </p:spTree>
    <p:extLst>
      <p:ext uri="{BB962C8B-B14F-4D97-AF65-F5344CB8AC3E}">
        <p14:creationId xmlns:p14="http://schemas.microsoft.com/office/powerpoint/2010/main" val="227514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6</a:t>
            </a:fld>
            <a:endParaRPr lang="ru-RU"/>
          </a:p>
        </p:txBody>
      </p:sp>
    </p:spTree>
    <p:extLst>
      <p:ext uri="{BB962C8B-B14F-4D97-AF65-F5344CB8AC3E}">
        <p14:creationId xmlns:p14="http://schemas.microsoft.com/office/powerpoint/2010/main" val="2275148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Times New Roman" pitchFamily="18" charset="0"/>
                <a:ea typeface="+mn-ea"/>
                <a:cs typeface="Times New Roman" pitchFamily="18" charset="0"/>
              </a:rPr>
              <a:t>Справочно:</a:t>
            </a:r>
          </a:p>
          <a:p>
            <a:r>
              <a:rPr lang="ru-RU" sz="1200" i="0" kern="1200" dirty="0" smtClean="0">
                <a:solidFill>
                  <a:schemeClr val="tx1"/>
                </a:solidFill>
                <a:effectLst/>
                <a:latin typeface="Times New Roman" pitchFamily="18" charset="0"/>
                <a:ea typeface="+mn-ea"/>
                <a:cs typeface="Times New Roman" pitchFamily="18" charset="0"/>
              </a:rPr>
              <a:t>Требования законодательства о массовых мероприятиях не распространяются на:</a:t>
            </a:r>
          </a:p>
          <a:p>
            <a:pPr marL="171450" indent="-171450">
              <a:buFontTx/>
              <a:buChar char="-"/>
            </a:pPr>
            <a:r>
              <a:rPr lang="ru-RU" sz="1200" i="0" kern="1200" dirty="0" smtClean="0">
                <a:solidFill>
                  <a:schemeClr val="tx1"/>
                </a:solidFill>
                <a:effectLst/>
                <a:latin typeface="Times New Roman" pitchFamily="18" charset="0"/>
                <a:ea typeface="+mn-ea"/>
                <a:cs typeface="Times New Roman" pitchFamily="18" charset="0"/>
              </a:rPr>
              <a:t>собрания коллективов работников, политических партий, профсоюзов, религиозных и иных организаций, проводимые в помещениях;</a:t>
            </a:r>
          </a:p>
          <a:p>
            <a:pPr marL="0" indent="0">
              <a:buFontTx/>
              <a:buNone/>
            </a:pPr>
            <a:r>
              <a:rPr lang="ru-RU" sz="1200" i="0" kern="1200" dirty="0" smtClean="0">
                <a:solidFill>
                  <a:schemeClr val="tx1"/>
                </a:solidFill>
                <a:effectLst/>
                <a:latin typeface="Times New Roman" pitchFamily="18" charset="0"/>
                <a:ea typeface="+mn-ea"/>
                <a:cs typeface="Times New Roman" pitchFamily="18" charset="0"/>
              </a:rPr>
              <a:t>- собрания, проводимые в соответствии с законодательством о </a:t>
            </a:r>
            <a:r>
              <a:rPr lang="ru-RU" sz="1200" b="1" i="0" kern="1200" dirty="0" smtClean="0">
                <a:solidFill>
                  <a:schemeClr val="tx1"/>
                </a:solidFill>
                <a:effectLst/>
                <a:latin typeface="Times New Roman" pitchFamily="18" charset="0"/>
                <a:ea typeface="+mn-ea"/>
                <a:cs typeface="Times New Roman" pitchFamily="18" charset="0"/>
              </a:rPr>
              <a:t>республиканских и местных собраниях;</a:t>
            </a:r>
            <a:endParaRPr lang="ru-RU" sz="1200" i="0" kern="1200" dirty="0" smtClean="0">
              <a:solidFill>
                <a:schemeClr val="tx1"/>
              </a:solidFill>
              <a:effectLst/>
              <a:latin typeface="Times New Roman" pitchFamily="18" charset="0"/>
              <a:ea typeface="+mn-ea"/>
              <a:cs typeface="Times New Roman" pitchFamily="18" charset="0"/>
            </a:endParaRPr>
          </a:p>
          <a:p>
            <a:r>
              <a:rPr lang="ru-RU" sz="1200" i="0" kern="1200" dirty="0" smtClean="0">
                <a:solidFill>
                  <a:schemeClr val="tx1"/>
                </a:solidFill>
                <a:effectLst/>
                <a:latin typeface="Times New Roman" pitchFamily="18" charset="0"/>
                <a:ea typeface="+mn-ea"/>
                <a:cs typeface="Times New Roman" pitchFamily="18" charset="0"/>
              </a:rPr>
              <a:t>- пикетирование для сбора подписей избирателей по выдвижению кандидатов в Президенты и депутаты;</a:t>
            </a:r>
          </a:p>
          <a:p>
            <a:r>
              <a:rPr lang="ru-RU" sz="1200" b="1" i="0" kern="1200" dirty="0" smtClean="0">
                <a:solidFill>
                  <a:schemeClr val="tx1"/>
                </a:solidFill>
                <a:effectLst/>
                <a:latin typeface="Times New Roman" pitchFamily="18" charset="0"/>
                <a:ea typeface="+mn-ea"/>
                <a:cs typeface="Times New Roman" pitchFamily="18" charset="0"/>
              </a:rPr>
              <a:t>- собрания, </a:t>
            </a:r>
            <a:r>
              <a:rPr lang="ru-RU" sz="1200" i="0" kern="1200" dirty="0" smtClean="0">
                <a:solidFill>
                  <a:schemeClr val="tx1"/>
                </a:solidFill>
                <a:effectLst/>
                <a:latin typeface="Times New Roman" pitchFamily="18" charset="0"/>
                <a:ea typeface="+mn-ea"/>
                <a:cs typeface="Times New Roman" pitchFamily="18" charset="0"/>
              </a:rPr>
              <a:t>митинги и пикетирование, организуемые </a:t>
            </a:r>
            <a:r>
              <a:rPr lang="ru-RU" sz="1200" b="1" i="0" kern="1200" dirty="0" smtClean="0">
                <a:solidFill>
                  <a:schemeClr val="tx1"/>
                </a:solidFill>
                <a:effectLst/>
                <a:latin typeface="Times New Roman" pitchFamily="18" charset="0"/>
                <a:ea typeface="+mn-ea"/>
                <a:cs typeface="Times New Roman" pitchFamily="18" charset="0"/>
              </a:rPr>
              <a:t>в целях предвыборной агитации </a:t>
            </a:r>
            <a:r>
              <a:rPr lang="ru-RU" sz="1200" i="0" kern="1200" dirty="0" smtClean="0">
                <a:solidFill>
                  <a:schemeClr val="tx1"/>
                </a:solidFill>
                <a:effectLst/>
                <a:latin typeface="Times New Roman" pitchFamily="18" charset="0"/>
                <a:ea typeface="+mn-ea"/>
                <a:cs typeface="Times New Roman" pitchFamily="18" charset="0"/>
              </a:rPr>
              <a:t>кандидатами в Президенты, депутаты, их доверенными лицами; ряд мероприятий, </a:t>
            </a:r>
            <a:r>
              <a:rPr lang="ru-RU" sz="1200" b="1" i="0" kern="1200" dirty="0" smtClean="0">
                <a:solidFill>
                  <a:schemeClr val="tx1"/>
                </a:solidFill>
                <a:effectLst/>
                <a:latin typeface="Times New Roman" pitchFamily="18" charset="0"/>
                <a:ea typeface="+mn-ea"/>
                <a:cs typeface="Times New Roman" pitchFamily="18" charset="0"/>
              </a:rPr>
              <a:t>проводимых по решению госорганов.</a:t>
            </a:r>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7</a:t>
            </a:fld>
            <a:endParaRPr lang="ru-RU"/>
          </a:p>
        </p:txBody>
      </p:sp>
    </p:spTree>
    <p:extLst>
      <p:ext uri="{BB962C8B-B14F-4D97-AF65-F5344CB8AC3E}">
        <p14:creationId xmlns:p14="http://schemas.microsoft.com/office/powerpoint/2010/main" val="2275148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8</a:t>
            </a:fld>
            <a:endParaRPr lang="ru-RU"/>
          </a:p>
        </p:txBody>
      </p:sp>
    </p:spTree>
    <p:extLst>
      <p:ext uri="{BB962C8B-B14F-4D97-AF65-F5344CB8AC3E}">
        <p14:creationId xmlns:p14="http://schemas.microsoft.com/office/powerpoint/2010/main" val="2275148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0" kern="1200" dirty="0" smtClean="0">
                <a:solidFill>
                  <a:schemeClr val="tx1"/>
                </a:solidFill>
                <a:effectLst/>
                <a:latin typeface="Times New Roman" pitchFamily="18" charset="0"/>
                <a:ea typeface="+mn-ea"/>
                <a:cs typeface="Times New Roman" pitchFamily="18" charset="0"/>
              </a:rPr>
              <a:t>Справочно:</a:t>
            </a:r>
          </a:p>
          <a:p>
            <a:r>
              <a:rPr lang="ru-RU" sz="1200" i="0" kern="1200" dirty="0" smtClean="0">
                <a:solidFill>
                  <a:schemeClr val="tx1"/>
                </a:solidFill>
                <a:effectLst/>
                <a:latin typeface="Times New Roman" pitchFamily="18" charset="0"/>
                <a:ea typeface="+mn-ea"/>
                <a:cs typeface="Times New Roman" pitchFamily="18" charset="0"/>
              </a:rPr>
              <a:t>Требования законодательства о массовых мероприятиях не распространяются на:</a:t>
            </a:r>
          </a:p>
          <a:p>
            <a:pPr marL="171450" indent="-171450">
              <a:buFontTx/>
              <a:buChar char="-"/>
            </a:pPr>
            <a:r>
              <a:rPr lang="ru-RU" sz="1200" i="0" kern="1200" dirty="0" smtClean="0">
                <a:solidFill>
                  <a:schemeClr val="tx1"/>
                </a:solidFill>
                <a:effectLst/>
                <a:latin typeface="Times New Roman" pitchFamily="18" charset="0"/>
                <a:ea typeface="+mn-ea"/>
                <a:cs typeface="Times New Roman" pitchFamily="18" charset="0"/>
              </a:rPr>
              <a:t>собрания коллективов работников, политических партий, профсоюзов, религиозных и иных организаций, проводимые в помещениях;</a:t>
            </a:r>
          </a:p>
          <a:p>
            <a:pPr marL="0" indent="0">
              <a:buFontTx/>
              <a:buNone/>
            </a:pPr>
            <a:r>
              <a:rPr lang="ru-RU" sz="1200" i="0" kern="1200" dirty="0" smtClean="0">
                <a:solidFill>
                  <a:schemeClr val="tx1"/>
                </a:solidFill>
                <a:effectLst/>
                <a:latin typeface="Times New Roman" pitchFamily="18" charset="0"/>
                <a:ea typeface="+mn-ea"/>
                <a:cs typeface="Times New Roman" pitchFamily="18" charset="0"/>
              </a:rPr>
              <a:t>- собрания, проводимые в соответствии с законодательством о </a:t>
            </a:r>
            <a:r>
              <a:rPr lang="ru-RU" sz="1200" b="1" i="0" kern="1200" dirty="0" smtClean="0">
                <a:solidFill>
                  <a:schemeClr val="tx1"/>
                </a:solidFill>
                <a:effectLst/>
                <a:latin typeface="Times New Roman" pitchFamily="18" charset="0"/>
                <a:ea typeface="+mn-ea"/>
                <a:cs typeface="Times New Roman" pitchFamily="18" charset="0"/>
              </a:rPr>
              <a:t>республиканских и местных собраниях;</a:t>
            </a:r>
            <a:endParaRPr lang="ru-RU" sz="1200" i="0" kern="1200" dirty="0" smtClean="0">
              <a:solidFill>
                <a:schemeClr val="tx1"/>
              </a:solidFill>
              <a:effectLst/>
              <a:latin typeface="Times New Roman" pitchFamily="18" charset="0"/>
              <a:ea typeface="+mn-ea"/>
              <a:cs typeface="Times New Roman" pitchFamily="18" charset="0"/>
            </a:endParaRPr>
          </a:p>
          <a:p>
            <a:r>
              <a:rPr lang="ru-RU" sz="1200" i="0" kern="1200" dirty="0" smtClean="0">
                <a:solidFill>
                  <a:schemeClr val="tx1"/>
                </a:solidFill>
                <a:effectLst/>
                <a:latin typeface="Times New Roman" pitchFamily="18" charset="0"/>
                <a:ea typeface="+mn-ea"/>
                <a:cs typeface="Times New Roman" pitchFamily="18" charset="0"/>
              </a:rPr>
              <a:t>- пикетирование для сбора подписей избирателей по выдвижению кандидатов в Президенты и депутаты;</a:t>
            </a:r>
          </a:p>
          <a:p>
            <a:r>
              <a:rPr lang="ru-RU" sz="1200" b="1" i="0" kern="1200" dirty="0" smtClean="0">
                <a:solidFill>
                  <a:schemeClr val="tx1"/>
                </a:solidFill>
                <a:effectLst/>
                <a:latin typeface="Times New Roman" pitchFamily="18" charset="0"/>
                <a:ea typeface="+mn-ea"/>
                <a:cs typeface="Times New Roman" pitchFamily="18" charset="0"/>
              </a:rPr>
              <a:t>- собрания, </a:t>
            </a:r>
            <a:r>
              <a:rPr lang="ru-RU" sz="1200" i="0" kern="1200" dirty="0" smtClean="0">
                <a:solidFill>
                  <a:schemeClr val="tx1"/>
                </a:solidFill>
                <a:effectLst/>
                <a:latin typeface="Times New Roman" pitchFamily="18" charset="0"/>
                <a:ea typeface="+mn-ea"/>
                <a:cs typeface="Times New Roman" pitchFamily="18" charset="0"/>
              </a:rPr>
              <a:t>митинги и пикетирование, организуемые </a:t>
            </a:r>
            <a:r>
              <a:rPr lang="ru-RU" sz="1200" b="1" i="0" kern="1200" dirty="0" smtClean="0">
                <a:solidFill>
                  <a:schemeClr val="tx1"/>
                </a:solidFill>
                <a:effectLst/>
                <a:latin typeface="Times New Roman" pitchFamily="18" charset="0"/>
                <a:ea typeface="+mn-ea"/>
                <a:cs typeface="Times New Roman" pitchFamily="18" charset="0"/>
              </a:rPr>
              <a:t>в целях предвыборной агитации </a:t>
            </a:r>
            <a:r>
              <a:rPr lang="ru-RU" sz="1200" i="0" kern="1200" dirty="0" smtClean="0">
                <a:solidFill>
                  <a:schemeClr val="tx1"/>
                </a:solidFill>
                <a:effectLst/>
                <a:latin typeface="Times New Roman" pitchFamily="18" charset="0"/>
                <a:ea typeface="+mn-ea"/>
                <a:cs typeface="Times New Roman" pitchFamily="18" charset="0"/>
              </a:rPr>
              <a:t>кандидатами в Президенты, депутаты, их доверенными лицами; ряд мероприятий, </a:t>
            </a:r>
            <a:r>
              <a:rPr lang="ru-RU" sz="1200" b="1" i="0" kern="1200" dirty="0" smtClean="0">
                <a:solidFill>
                  <a:schemeClr val="tx1"/>
                </a:solidFill>
                <a:effectLst/>
                <a:latin typeface="Times New Roman" pitchFamily="18" charset="0"/>
                <a:ea typeface="+mn-ea"/>
                <a:cs typeface="Times New Roman" pitchFamily="18" charset="0"/>
              </a:rPr>
              <a:t>проводимых по решению госорганов.</a:t>
            </a:r>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9</a:t>
            </a:fld>
            <a:endParaRPr lang="ru-RU"/>
          </a:p>
        </p:txBody>
      </p:sp>
    </p:spTree>
    <p:extLst>
      <p:ext uri="{BB962C8B-B14F-4D97-AF65-F5344CB8AC3E}">
        <p14:creationId xmlns:p14="http://schemas.microsoft.com/office/powerpoint/2010/main" val="2275148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i="0" kern="1200" dirty="0" smtClean="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611F2F0-EB23-4E8A-BADF-A13F38B1419D}" type="slidenum">
              <a:rPr lang="ru-RU" smtClean="0"/>
              <a:t>10</a:t>
            </a:fld>
            <a:endParaRPr lang="ru-RU"/>
          </a:p>
        </p:txBody>
      </p:sp>
    </p:spTree>
    <p:extLst>
      <p:ext uri="{BB962C8B-B14F-4D97-AF65-F5344CB8AC3E}">
        <p14:creationId xmlns:p14="http://schemas.microsoft.com/office/powerpoint/2010/main" val="2275148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E7A4056-4EAB-4A41-A606-C1967D184B1B}" type="datetimeFigureOut">
              <a:rPr lang="ru-RU" smtClean="0"/>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E020C0-019D-4CA2-940A-A5008345B7FB}"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E7A4056-4EAB-4A41-A606-C1967D184B1B}" type="datetimeFigureOut">
              <a:rPr lang="ru-RU" smtClean="0"/>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7A4056-4EAB-4A41-A606-C1967D184B1B}" type="datetimeFigureOut">
              <a:rPr lang="ru-RU" smtClean="0"/>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E7A4056-4EAB-4A41-A606-C1967D184B1B}" type="datetimeFigureOut">
              <a:rPr lang="ru-RU" smtClean="0"/>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7A4056-4EAB-4A41-A606-C1967D184B1B}" type="datetimeFigureOut">
              <a:rPr lang="ru-RU" smtClean="0"/>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8E020C0-019D-4CA2-940A-A5008345B7FB}"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E7A4056-4EAB-4A41-A606-C1967D184B1B}" type="datetimeFigureOut">
              <a:rPr lang="ru-RU" smtClean="0"/>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E7A4056-4EAB-4A41-A606-C1967D184B1B}" type="datetimeFigureOut">
              <a:rPr lang="ru-RU" smtClean="0"/>
              <a:t>17.02.2021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8E020C0-019D-4CA2-940A-A5008345B7FB}"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E7A4056-4EAB-4A41-A606-C1967D184B1B}" type="datetimeFigureOut">
              <a:rPr lang="ru-RU" smtClean="0"/>
              <a:t>17.02.2021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A4056-4EAB-4A41-A606-C1967D184B1B}" type="datetimeFigureOut">
              <a:rPr lang="ru-RU" smtClean="0"/>
              <a:t>17.02.2021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7A4056-4EAB-4A41-A606-C1967D184B1B}" type="datetimeFigureOut">
              <a:rPr lang="ru-RU" smtClean="0"/>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E020C0-019D-4CA2-940A-A5008345B7FB}"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7A4056-4EAB-4A41-A606-C1967D184B1B}" type="datetimeFigureOut">
              <a:rPr lang="ru-RU" smtClean="0"/>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8E020C0-019D-4CA2-940A-A5008345B7FB}"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stretch>
            <a:fillRect l="-57000" r="-57000"/>
          </a:stretch>
        </a:blip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E7A4056-4EAB-4A41-A606-C1967D184B1B}" type="datetimeFigureOut">
              <a:rPr lang="ru-RU" smtClean="0"/>
              <a:t>17.02.2021</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8E020C0-019D-4CA2-940A-A5008345B7F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7103" y="1340768"/>
            <a:ext cx="7776864" cy="1927225"/>
          </a:xfrm>
        </p:spPr>
        <p:txBody>
          <a:bodyPr/>
          <a:lstStyle/>
          <a:p>
            <a:pPr algn="ctr"/>
            <a:r>
              <a:rPr lang="ru-RU" sz="3600" b="1" dirty="0">
                <a:solidFill>
                  <a:srgbClr val="096281"/>
                </a:solidFill>
              </a:rPr>
              <a:t>О правовом регулировании порядка проведения массовых мероприятий</a:t>
            </a:r>
          </a:p>
        </p:txBody>
      </p:sp>
      <p:pic>
        <p:nvPicPr>
          <p:cNvPr id="1030" name="Picture 6" descr="C:\Users\Skers_MA\Desktop\Безымянный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5262"/>
            <a:ext cx="9177824" cy="286577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483768" y="3429000"/>
            <a:ext cx="4406206" cy="369332"/>
          </a:xfrm>
          <a:prstGeom prst="rect">
            <a:avLst/>
          </a:prstGeom>
          <a:noFill/>
        </p:spPr>
        <p:txBody>
          <a:bodyPr wrap="none" rtlCol="0">
            <a:spAutoFit/>
          </a:bodyPr>
          <a:lstStyle/>
          <a:p>
            <a:r>
              <a:rPr lang="ru-RU" dirty="0" smtClean="0"/>
              <a:t>«Материалы ЕДИ, февраль 2021 года»</a:t>
            </a:r>
            <a:endParaRPr lang="ru-RU" dirty="0"/>
          </a:p>
        </p:txBody>
      </p:sp>
    </p:spTree>
    <p:extLst>
      <p:ext uri="{BB962C8B-B14F-4D97-AF65-F5344CB8AC3E}">
        <p14:creationId xmlns:p14="http://schemas.microsoft.com/office/powerpoint/2010/main" val="1076219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10" name="Прямоугольник 9"/>
          <p:cNvSpPr/>
          <p:nvPr/>
        </p:nvSpPr>
        <p:spPr>
          <a:xfrm>
            <a:off x="107504" y="1367743"/>
            <a:ext cx="8928992" cy="5563061"/>
          </a:xfrm>
          <a:prstGeom prst="rect">
            <a:avLst/>
          </a:prstGeom>
        </p:spPr>
        <p:txBody>
          <a:bodyPr wrap="square">
            <a:spAutoFit/>
          </a:bodyPr>
          <a:lstStyle/>
          <a:p>
            <a:r>
              <a:rPr lang="ru-RU" sz="2000" b="1" dirty="0"/>
              <a:t>Во время проведения массового мероприятия их </a:t>
            </a:r>
            <a:r>
              <a:rPr lang="ru-RU" sz="2000" b="1" u="sng" dirty="0">
                <a:solidFill>
                  <a:srgbClr val="C00000"/>
                </a:solidFill>
              </a:rPr>
              <a:t>организаторам и участникам запрещается</a:t>
            </a:r>
            <a:r>
              <a:rPr lang="ru-RU" sz="2000" b="1" dirty="0" smtClean="0"/>
              <a:t>:</a:t>
            </a:r>
          </a:p>
          <a:p>
            <a:endParaRPr lang="ru-RU" dirty="0"/>
          </a:p>
          <a:p>
            <a:pPr marL="285750" indent="-285750" algn="just">
              <a:buFont typeface="Wingdings" pitchFamily="2" charset="2"/>
              <a:buChar char="§"/>
            </a:pPr>
            <a:r>
              <a:rPr lang="ru-RU" sz="1750" dirty="0"/>
              <a:t>препятствовать движению транспортных средств и пешеходов; </a:t>
            </a:r>
            <a:endParaRPr lang="ru-RU" sz="1750" dirty="0" smtClean="0"/>
          </a:p>
          <a:p>
            <a:pPr marL="285750" indent="-285750" algn="just">
              <a:buFont typeface="Wingdings" pitchFamily="2" charset="2"/>
              <a:buChar char="§"/>
            </a:pPr>
            <a:r>
              <a:rPr lang="ru-RU" sz="1750" dirty="0" smtClean="0"/>
              <a:t>создавать </a:t>
            </a:r>
            <a:r>
              <a:rPr lang="ru-RU" sz="1750" dirty="0"/>
              <a:t>помехи для бесперебойного функционирования организаций; </a:t>
            </a:r>
            <a:endParaRPr lang="ru-RU" sz="1750" dirty="0" smtClean="0"/>
          </a:p>
          <a:p>
            <a:pPr marL="285750" indent="-285750" algn="just">
              <a:buFont typeface="Wingdings" pitchFamily="2" charset="2"/>
              <a:buChar char="§"/>
            </a:pPr>
            <a:r>
              <a:rPr lang="ru-RU" sz="1750" dirty="0" smtClean="0"/>
              <a:t>воздействовать </a:t>
            </a:r>
            <a:r>
              <a:rPr lang="ru-RU" sz="1750" dirty="0"/>
              <a:t>в какой бы то ни было форме на сотрудников органов внутренних дел в целях воспрепятствования выполнению ими служебных обязанностей;</a:t>
            </a:r>
          </a:p>
          <a:p>
            <a:pPr marL="285750" indent="-285750" algn="just">
              <a:buFont typeface="Wingdings" pitchFamily="2" charset="2"/>
              <a:buChar char="§"/>
            </a:pPr>
            <a:r>
              <a:rPr lang="ru-RU" sz="1750" dirty="0"/>
              <a:t>иметь при себе предметы, которые могут быть использованы в качестве оружия;</a:t>
            </a:r>
          </a:p>
          <a:p>
            <a:pPr marL="285750" indent="-285750" algn="just">
              <a:buFont typeface="Wingdings" pitchFamily="2" charset="2"/>
              <a:buChar char="§"/>
            </a:pPr>
            <a:r>
              <a:rPr lang="ru-RU" sz="1750" dirty="0"/>
              <a:t>действовать методами, создающими угрозу общественной безопасности, жизни и здоровью участников мероприятий или других лиц;</a:t>
            </a:r>
          </a:p>
          <a:p>
            <a:pPr marL="285750" indent="-285750" algn="just">
              <a:buFont typeface="Wingdings" pitchFamily="2" charset="2"/>
              <a:buChar char="§"/>
            </a:pPr>
            <a:r>
              <a:rPr lang="ru-RU" sz="1750" dirty="0"/>
              <a:t>пользоваться флагами, вымпелами, не зарегистрированными в установленном порядке, а также эмблемами, символами, плакатами и транспарантами, содержание которых направлено на причинение ущерба общественному порядку, правам и законным интересам граждан;</a:t>
            </a:r>
          </a:p>
          <a:p>
            <a:pPr marL="285750" indent="-285750" algn="just">
              <a:buFont typeface="Wingdings" pitchFamily="2" charset="2"/>
              <a:buChar char="§"/>
            </a:pPr>
            <a:r>
              <a:rPr lang="ru-RU" sz="1750" dirty="0"/>
              <a:t>совершать любые действия, нарушающие установленный порядок проведения массового мероприятия, а также подстрекать к таким действиям любыми методами;</a:t>
            </a:r>
          </a:p>
          <a:p>
            <a:pPr marL="285750" indent="-285750" algn="just">
              <a:buFont typeface="Wingdings" pitchFamily="2" charset="2"/>
              <a:buChar char="§"/>
            </a:pPr>
            <a:r>
              <a:rPr lang="ru-RU" sz="1750" dirty="0"/>
              <a:t>участвовать в массовом мероприятии в состоянии алкогольного или наркотического опьянения.</a:t>
            </a:r>
          </a:p>
        </p:txBody>
      </p:sp>
    </p:spTree>
    <p:extLst>
      <p:ext uri="{BB962C8B-B14F-4D97-AF65-F5344CB8AC3E}">
        <p14:creationId xmlns:p14="http://schemas.microsoft.com/office/powerpoint/2010/main" val="288519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340768"/>
            <a:ext cx="8229600" cy="3485907"/>
          </a:xfrm>
        </p:spPr>
        <p:txBody>
          <a:bodyPr>
            <a:normAutofit fontScale="85000" lnSpcReduction="10000"/>
          </a:bodyPr>
          <a:lstStyle/>
          <a:p>
            <a:pPr marL="0" indent="0" algn="just">
              <a:buNone/>
            </a:pPr>
            <a:r>
              <a:rPr lang="ru-RU" dirty="0"/>
              <a:t>М</a:t>
            </a:r>
            <a:r>
              <a:rPr lang="ru-RU" dirty="0" smtClean="0"/>
              <a:t>ассовое </a:t>
            </a:r>
            <a:r>
              <a:rPr lang="ru-RU" dirty="0"/>
              <a:t>мероприятие, а также подготовка к нему </a:t>
            </a:r>
            <a:r>
              <a:rPr lang="ru-RU" b="1" dirty="0"/>
              <a:t>должны быть прекращены</a:t>
            </a:r>
            <a:r>
              <a:rPr lang="ru-RU" dirty="0"/>
              <a:t> по требованию руководителя (его заместителя) соответствующего местного органа, органа внутренних дел </a:t>
            </a:r>
            <a:r>
              <a:rPr lang="ru-RU" b="1" dirty="0"/>
              <a:t>в случаях</a:t>
            </a:r>
            <a:r>
              <a:rPr lang="ru-RU" dirty="0" smtClean="0"/>
              <a:t>:</a:t>
            </a:r>
          </a:p>
          <a:p>
            <a:pPr marL="0" indent="0">
              <a:buNone/>
            </a:pPr>
            <a:endParaRPr lang="ru-RU" dirty="0"/>
          </a:p>
          <a:p>
            <a:pPr algn="just">
              <a:buFont typeface="Wingdings" pitchFamily="2" charset="2"/>
              <a:buChar char="§"/>
            </a:pPr>
            <a:r>
              <a:rPr lang="ru-RU" dirty="0"/>
              <a:t>если не было подано заявление (уведомление) о проведении массового </a:t>
            </a:r>
            <a:r>
              <a:rPr lang="ru-RU" dirty="0" smtClean="0"/>
              <a:t>мероприятия </a:t>
            </a:r>
            <a:r>
              <a:rPr lang="ru-RU" dirty="0"/>
              <a:t>или принято решение о его запрещении (недопустимости);</a:t>
            </a:r>
          </a:p>
          <a:p>
            <a:pPr algn="just">
              <a:buFont typeface="Wingdings" pitchFamily="2" charset="2"/>
              <a:buChar char="§"/>
            </a:pPr>
            <a:r>
              <a:rPr lang="ru-RU" dirty="0"/>
              <a:t>если нарушены требования к порядку проведения массовых мероприятий, по соблюдению общественного порядка;</a:t>
            </a:r>
          </a:p>
          <a:p>
            <a:pPr algn="just">
              <a:buFont typeface="Wingdings" pitchFamily="2" charset="2"/>
              <a:buChar char="§"/>
            </a:pPr>
            <a:r>
              <a:rPr lang="ru-RU" dirty="0"/>
              <a:t>возникновения опасности для жизни и здоровья граждан</a:t>
            </a:r>
            <a:r>
              <a:rPr lang="ru-RU" dirty="0" smtClean="0"/>
              <a:t>.</a:t>
            </a:r>
            <a:endParaRPr lang="ru-RU" dirty="0"/>
          </a:p>
        </p:txBody>
      </p:sp>
      <p:sp>
        <p:nvSpPr>
          <p:cNvPr id="4" name="Заголовок 1"/>
          <p:cNvSpPr>
            <a:spLocks noGrp="1"/>
          </p:cNvSpPr>
          <p:nvPr>
            <p:ph type="title"/>
          </p:nvPr>
        </p:nvSpPr>
        <p:spPr>
          <a:xfrm>
            <a:off x="395536" y="332656"/>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7" name="Прямоугольник 6"/>
          <p:cNvSpPr/>
          <p:nvPr/>
        </p:nvSpPr>
        <p:spPr>
          <a:xfrm>
            <a:off x="1043608" y="4826675"/>
            <a:ext cx="7704855" cy="1938992"/>
          </a:xfrm>
          <a:prstGeom prst="rect">
            <a:avLst/>
          </a:prstGeom>
        </p:spPr>
        <p:txBody>
          <a:bodyPr wrap="square">
            <a:spAutoFit/>
          </a:bodyPr>
          <a:lstStyle/>
          <a:p>
            <a:pPr algn="just"/>
            <a:r>
              <a:rPr lang="ru-RU" sz="2000" dirty="0" smtClean="0"/>
              <a:t>В </a:t>
            </a:r>
            <a:r>
              <a:rPr lang="ru-RU" sz="2000" dirty="0"/>
              <a:t>случае отказа участников массового мероприятия от выполнения требований о прекращении массового мероприятия </a:t>
            </a:r>
            <a:r>
              <a:rPr lang="ru-RU" sz="2000" b="1" dirty="0"/>
              <a:t>органами внутренних дел </a:t>
            </a:r>
            <a:r>
              <a:rPr lang="ru-RU" sz="2000" dirty="0"/>
              <a:t>в соответствии с законодательством Республики Беларусь </a:t>
            </a:r>
            <a:r>
              <a:rPr lang="ru-RU" sz="2000" b="1" dirty="0">
                <a:solidFill>
                  <a:srgbClr val="C00000"/>
                </a:solidFill>
              </a:rPr>
              <a:t>принимаются необходимые меры по прекращению массового мероприятия</a:t>
            </a:r>
            <a:r>
              <a:rPr lang="ru-RU" sz="2000" dirty="0"/>
              <a:t>.</a:t>
            </a:r>
          </a:p>
        </p:txBody>
      </p:sp>
      <p:pic>
        <p:nvPicPr>
          <p:cNvPr id="8" name="Picture 2" descr="Восклицательный знак эмодзи клипарт. Бесплатная загрузка. | Creazill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4948522"/>
            <a:ext cx="1576822" cy="1576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153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539552" y="269884"/>
            <a:ext cx="8229600" cy="990600"/>
          </a:xfrm>
        </p:spPr>
        <p:txBody>
          <a:bodyPr>
            <a:noAutofit/>
          </a:bodyPr>
          <a:lstStyle/>
          <a:p>
            <a:pPr algn="ctr"/>
            <a:r>
              <a:rPr lang="ru-RU" sz="2800" b="1" dirty="0">
                <a:solidFill>
                  <a:srgbClr val="FF0000"/>
                </a:solidFill>
                <a:effectLst>
                  <a:outerShdw blurRad="38100" dist="38100" dir="2700000" algn="tl">
                    <a:srgbClr val="000000">
                      <a:alpha val="43137"/>
                    </a:srgbClr>
                  </a:outerShdw>
                </a:effectLst>
              </a:rPr>
              <a:t>Ответственность за обеспечение правопорядка</a:t>
            </a:r>
          </a:p>
        </p:txBody>
      </p:sp>
      <p:sp>
        <p:nvSpPr>
          <p:cNvPr id="6" name="Стрелка вниз 5"/>
          <p:cNvSpPr/>
          <p:nvPr/>
        </p:nvSpPr>
        <p:spPr>
          <a:xfrm rot="2046109">
            <a:off x="2383142" y="1127279"/>
            <a:ext cx="360744" cy="309209"/>
          </a:xfrm>
          <a:prstGeom prst="downArrow">
            <a:avLst/>
          </a:prstGeom>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rot="19941337">
            <a:off x="6438219" y="1127280"/>
            <a:ext cx="360744" cy="309209"/>
          </a:xfrm>
          <a:prstGeom prst="downArrow">
            <a:avLst/>
          </a:prstGeom>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277514" y="1628800"/>
            <a:ext cx="4572000" cy="2862322"/>
          </a:xfrm>
          <a:prstGeom prst="rect">
            <a:avLst/>
          </a:prstGeom>
        </p:spPr>
        <p:txBody>
          <a:bodyPr>
            <a:spAutoFit/>
          </a:bodyPr>
          <a:lstStyle/>
          <a:p>
            <a:pPr algn="ctr"/>
            <a:r>
              <a:rPr lang="ru-RU" b="1" dirty="0"/>
              <a:t>персональная ответственность за </a:t>
            </a:r>
            <a:r>
              <a:rPr lang="ru-RU" b="1" dirty="0">
                <a:solidFill>
                  <a:schemeClr val="bg2">
                    <a:lumMod val="50000"/>
                  </a:schemeClr>
                </a:solidFill>
              </a:rPr>
              <a:t>обеспечение порядка проведения массовых мероприятий </a:t>
            </a:r>
            <a:endParaRPr lang="ru-RU" b="1" dirty="0" smtClean="0">
              <a:solidFill>
                <a:schemeClr val="bg2">
                  <a:lumMod val="50000"/>
                </a:schemeClr>
              </a:solidFill>
            </a:endParaRPr>
          </a:p>
          <a:p>
            <a:endParaRPr lang="ru-RU" dirty="0" smtClean="0"/>
          </a:p>
          <a:p>
            <a:pPr algn="ctr"/>
            <a:r>
              <a:rPr lang="ru-RU" dirty="0" smtClean="0"/>
              <a:t>возложена на</a:t>
            </a:r>
          </a:p>
          <a:p>
            <a:pPr algn="ctr"/>
            <a:endParaRPr lang="ru-RU" dirty="0" smtClean="0"/>
          </a:p>
          <a:p>
            <a:pPr algn="ctr"/>
            <a:r>
              <a:rPr lang="ru-RU" u="sng" dirty="0" smtClean="0"/>
              <a:t>их </a:t>
            </a:r>
            <a:r>
              <a:rPr lang="ru-RU" u="sng" dirty="0"/>
              <a:t>организаторов </a:t>
            </a:r>
            <a:r>
              <a:rPr lang="ru-RU" dirty="0"/>
              <a:t>и </a:t>
            </a:r>
            <a:r>
              <a:rPr lang="ru-RU" u="sng" dirty="0"/>
              <a:t>руководителей организаций</a:t>
            </a:r>
            <a:r>
              <a:rPr lang="ru-RU" dirty="0"/>
              <a:t>, на балансе которых находятся объекты, служащие местом проведения этих мероприятий</a:t>
            </a:r>
          </a:p>
        </p:txBody>
      </p:sp>
      <p:sp>
        <p:nvSpPr>
          <p:cNvPr id="5" name="Прямоугольник 4"/>
          <p:cNvSpPr/>
          <p:nvPr/>
        </p:nvSpPr>
        <p:spPr>
          <a:xfrm>
            <a:off x="5004048" y="1629376"/>
            <a:ext cx="4032448" cy="2308324"/>
          </a:xfrm>
          <a:prstGeom prst="rect">
            <a:avLst/>
          </a:prstGeom>
        </p:spPr>
        <p:txBody>
          <a:bodyPr wrap="square">
            <a:spAutoFit/>
          </a:bodyPr>
          <a:lstStyle/>
          <a:p>
            <a:pPr algn="ctr"/>
            <a:r>
              <a:rPr lang="ru-RU" b="1" dirty="0"/>
              <a:t>персональная ответственность </a:t>
            </a:r>
            <a:r>
              <a:rPr lang="ru-RU" b="1" dirty="0">
                <a:solidFill>
                  <a:srgbClr val="00B050"/>
                </a:solidFill>
              </a:rPr>
              <a:t>за обеспечение общественного порядка</a:t>
            </a:r>
            <a:r>
              <a:rPr lang="ru-RU" b="1" dirty="0"/>
              <a:t> </a:t>
            </a:r>
            <a:endParaRPr lang="ru-RU" b="1" dirty="0" smtClean="0"/>
          </a:p>
          <a:p>
            <a:endParaRPr lang="ru-RU" b="1" dirty="0" smtClean="0"/>
          </a:p>
          <a:p>
            <a:pPr algn="ctr"/>
            <a:r>
              <a:rPr lang="ru-RU" dirty="0" smtClean="0"/>
              <a:t>возложена на</a:t>
            </a:r>
          </a:p>
          <a:p>
            <a:pPr algn="ctr"/>
            <a:endParaRPr lang="ru-RU" dirty="0" smtClean="0"/>
          </a:p>
          <a:p>
            <a:pPr algn="ctr"/>
            <a:r>
              <a:rPr lang="ru-RU" u="sng" dirty="0" smtClean="0"/>
              <a:t>руководителей </a:t>
            </a:r>
          </a:p>
          <a:p>
            <a:pPr algn="ctr"/>
            <a:r>
              <a:rPr lang="ru-RU" u="sng" dirty="0" smtClean="0"/>
              <a:t>органов </a:t>
            </a:r>
            <a:r>
              <a:rPr lang="ru-RU" u="sng" dirty="0"/>
              <a:t>внутренних дел</a:t>
            </a:r>
          </a:p>
        </p:txBody>
      </p:sp>
      <p:pic>
        <p:nvPicPr>
          <p:cNvPr id="9218" name="Picture 2" descr="Организатор мероприятий, цена , заказать в Минске — Deal.by (ID#664511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9276" y="4497316"/>
            <a:ext cx="2948476" cy="221377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220" name="Picture 4" descr="Милиция напоминает подросткам и их родителям о законе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628" y="4476541"/>
            <a:ext cx="3345287" cy="223454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241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5544616"/>
          </a:xfrm>
        </p:spPr>
        <p:txBody>
          <a:bodyPr>
            <a:normAutofit/>
          </a:bodyPr>
          <a:lstStyle/>
          <a:p>
            <a:pPr marL="0" indent="0" algn="just">
              <a:buNone/>
            </a:pPr>
            <a:r>
              <a:rPr lang="ru-RU" sz="2000" dirty="0"/>
              <a:t>Организаторы массовых мероприятий, сотрудники органов внутренних дел и представители общественности, выполняющие обязанности по охране общественного порядка, </a:t>
            </a:r>
            <a:r>
              <a:rPr lang="ru-RU" sz="2000" b="1" dirty="0"/>
              <a:t>имеют право</a:t>
            </a:r>
            <a:r>
              <a:rPr lang="ru-RU" sz="2000" dirty="0" smtClean="0"/>
              <a:t>:</a:t>
            </a:r>
          </a:p>
          <a:p>
            <a:pPr marL="0" indent="0" algn="just">
              <a:buNone/>
            </a:pPr>
            <a:endParaRPr lang="ru-RU" sz="2000" dirty="0"/>
          </a:p>
          <a:p>
            <a:pPr algn="just">
              <a:buFont typeface="Wingdings" pitchFamily="2" charset="2"/>
              <a:buChar char="§"/>
            </a:pPr>
            <a:r>
              <a:rPr lang="ru-RU" sz="2000" dirty="0"/>
              <a:t>ограждать территории мест проведения массовых мероприятий инженерными и техническими средствами, производить фотосъемку, аудио- и видеозапись участников массовых мероприятий, осуществлять пропускной режим</a:t>
            </a:r>
            <a:r>
              <a:rPr lang="ru-RU" sz="2000" dirty="0" smtClean="0"/>
              <a:t>;</a:t>
            </a:r>
          </a:p>
          <a:p>
            <a:pPr algn="just">
              <a:buFont typeface="Wingdings" pitchFamily="2" charset="2"/>
              <a:buChar char="§"/>
            </a:pPr>
            <a:endParaRPr lang="ru-RU" sz="2000" dirty="0"/>
          </a:p>
          <a:p>
            <a:pPr algn="just">
              <a:buFont typeface="Wingdings" pitchFamily="2" charset="2"/>
              <a:buChar char="§"/>
            </a:pPr>
            <a:r>
              <a:rPr lang="ru-RU" sz="2000" dirty="0"/>
              <a:t>требовать от граждан покинуть место проведения массового мероприятия, если они нарушают общественный порядок и установленные настоящим Законом требования</a:t>
            </a:r>
            <a:r>
              <a:rPr lang="ru-RU" sz="2000" dirty="0" smtClean="0"/>
              <a:t>;</a:t>
            </a:r>
          </a:p>
          <a:p>
            <a:pPr algn="just">
              <a:buFont typeface="Wingdings" pitchFamily="2" charset="2"/>
              <a:buChar char="§"/>
            </a:pPr>
            <a:endParaRPr lang="ru-RU" sz="2000" dirty="0"/>
          </a:p>
          <a:p>
            <a:pPr algn="just">
              <a:buFont typeface="Wingdings" pitchFamily="2" charset="2"/>
              <a:buChar char="§"/>
            </a:pPr>
            <a:r>
              <a:rPr lang="ru-RU" sz="2000" dirty="0"/>
              <a:t>прекращать допуск граждан в место проведения массового мероприятия с учетом вместимости указанного </a:t>
            </a:r>
            <a:r>
              <a:rPr lang="ru-RU" sz="2000" dirty="0" smtClean="0"/>
              <a:t>места.</a:t>
            </a:r>
            <a:endParaRPr lang="ru-RU" sz="2000" dirty="0"/>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2800" b="1" dirty="0">
                <a:solidFill>
                  <a:srgbClr val="FF0000"/>
                </a:solidFill>
                <a:effectLst>
                  <a:outerShdw blurRad="38100" dist="38100" dir="2700000" algn="tl">
                    <a:srgbClr val="000000">
                      <a:alpha val="43137"/>
                    </a:srgbClr>
                  </a:outerShdw>
                </a:effectLst>
              </a:rPr>
              <a:t>Ответственность за обеспечение правопорядка</a:t>
            </a:r>
          </a:p>
        </p:txBody>
      </p:sp>
    </p:spTree>
    <p:extLst>
      <p:ext uri="{BB962C8B-B14F-4D97-AF65-F5344CB8AC3E}">
        <p14:creationId xmlns:p14="http://schemas.microsoft.com/office/powerpoint/2010/main" val="2447515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5544616"/>
          </a:xfrm>
        </p:spPr>
        <p:txBody>
          <a:bodyPr>
            <a:normAutofit fontScale="92500" lnSpcReduction="10000"/>
          </a:bodyPr>
          <a:lstStyle/>
          <a:p>
            <a:pPr algn="just">
              <a:buFont typeface="Wingdings" pitchFamily="2" charset="2"/>
              <a:buChar char="§"/>
            </a:pPr>
            <a:r>
              <a:rPr lang="ru-RU" sz="2000" dirty="0"/>
              <a:t>за </a:t>
            </a:r>
            <a:r>
              <a:rPr lang="ru-RU" sz="2000" b="1" dirty="0"/>
              <a:t>нарушение порядка организации </a:t>
            </a:r>
            <a:r>
              <a:rPr lang="ru-RU" sz="2000" dirty="0"/>
              <a:t>или проведения массовых мероприятий, </a:t>
            </a:r>
            <a:r>
              <a:rPr lang="ru-RU" sz="2000" b="1" dirty="0"/>
              <a:t>публичные призывы </a:t>
            </a:r>
            <a:r>
              <a:rPr lang="ru-RU" sz="2000" dirty="0"/>
              <a:t>к проведению массового мероприятия с нарушением установленного порядка их </a:t>
            </a:r>
            <a:r>
              <a:rPr lang="ru-RU" sz="2000" dirty="0" smtClean="0"/>
              <a:t>организации:</a:t>
            </a:r>
          </a:p>
          <a:p>
            <a:pPr algn="just">
              <a:buFont typeface="Wingdings" pitchFamily="2" charset="2"/>
              <a:buChar char="§"/>
            </a:pPr>
            <a:endParaRPr lang="ru-RU" sz="2000" dirty="0" smtClean="0"/>
          </a:p>
          <a:p>
            <a:pPr marL="0" indent="0" algn="just">
              <a:buNone/>
            </a:pPr>
            <a:r>
              <a:rPr lang="ru-RU" sz="1900" b="1" i="1" dirty="0" smtClean="0"/>
              <a:t>Санкция </a:t>
            </a:r>
            <a:r>
              <a:rPr lang="ru-RU" sz="1900" b="1" i="1" dirty="0"/>
              <a:t>для участников </a:t>
            </a:r>
            <a:r>
              <a:rPr lang="ru-RU" sz="1900" i="1" dirty="0"/>
              <a:t>— предупреждение, штраф в размере до 30 базовых величин или административный арест.</a:t>
            </a:r>
          </a:p>
          <a:p>
            <a:pPr marL="0" indent="0" algn="just">
              <a:buNone/>
            </a:pPr>
            <a:r>
              <a:rPr lang="ru-RU" sz="1900" b="1" i="1" dirty="0"/>
              <a:t>Санкция для организаторов </a:t>
            </a:r>
            <a:r>
              <a:rPr lang="ru-RU" sz="1900" i="1" dirty="0"/>
              <a:t>— штраф в размере от 20 до 40 базовых величин или административный арест, на </a:t>
            </a:r>
            <a:r>
              <a:rPr lang="ru-RU" sz="1900" i="1" dirty="0" err="1"/>
              <a:t>юрлицо</a:t>
            </a:r>
            <a:r>
              <a:rPr lang="ru-RU" sz="1900" i="1" dirty="0"/>
              <a:t> — от 20 до 100 базовых </a:t>
            </a:r>
            <a:r>
              <a:rPr lang="ru-RU" sz="1900" i="1" dirty="0" smtClean="0"/>
              <a:t>величин.</a:t>
            </a:r>
          </a:p>
          <a:p>
            <a:pPr marL="0" indent="0" algn="just">
              <a:buNone/>
            </a:pPr>
            <a:endParaRPr lang="ru-RU" sz="2000" i="1" dirty="0" smtClean="0"/>
          </a:p>
          <a:p>
            <a:pPr algn="just">
              <a:buFont typeface="Wingdings" pitchFamily="2" charset="2"/>
              <a:buChar char="§"/>
            </a:pPr>
            <a:r>
              <a:rPr lang="ru-RU" sz="2000" dirty="0"/>
              <a:t>за участие в незаконном </a:t>
            </a:r>
            <a:r>
              <a:rPr lang="ru-RU" sz="2000" b="1" dirty="0"/>
              <a:t>массовом </a:t>
            </a:r>
            <a:r>
              <a:rPr lang="ru-RU" sz="2000" dirty="0"/>
              <a:t>мероприятии </a:t>
            </a:r>
            <a:r>
              <a:rPr lang="ru-RU" sz="2000" b="1" dirty="0">
                <a:solidFill>
                  <a:srgbClr val="C00000"/>
                </a:solidFill>
              </a:rPr>
              <a:t>за денежное </a:t>
            </a:r>
            <a:r>
              <a:rPr lang="ru-RU" sz="2000" b="1" dirty="0" smtClean="0">
                <a:solidFill>
                  <a:srgbClr val="C00000"/>
                </a:solidFill>
              </a:rPr>
              <a:t>вознаграждение</a:t>
            </a:r>
            <a:r>
              <a:rPr lang="ru-RU" sz="2000" dirty="0" smtClean="0"/>
              <a:t>:</a:t>
            </a:r>
          </a:p>
          <a:p>
            <a:pPr marL="0" indent="0" algn="just">
              <a:buNone/>
            </a:pPr>
            <a:endParaRPr lang="ru-RU" sz="2000" i="1" dirty="0"/>
          </a:p>
          <a:p>
            <a:pPr marL="0" indent="0" algn="just">
              <a:buNone/>
            </a:pPr>
            <a:r>
              <a:rPr lang="ru-RU" sz="1900" b="1" i="1" dirty="0"/>
              <a:t>Санкция для </a:t>
            </a:r>
            <a:r>
              <a:rPr lang="ru-RU" sz="1900" b="1" i="1" dirty="0" smtClean="0"/>
              <a:t>участников </a:t>
            </a:r>
            <a:r>
              <a:rPr lang="ru-RU" sz="1900" i="1" dirty="0"/>
              <a:t>— штраф в размере от 30 до 50 базовых величин или административный арест.</a:t>
            </a:r>
          </a:p>
          <a:p>
            <a:pPr marL="0" indent="0" algn="just">
              <a:buNone/>
            </a:pPr>
            <a:r>
              <a:rPr lang="ru-RU" sz="1900" b="1" i="1" dirty="0"/>
              <a:t>Санкция для организаторов</a:t>
            </a:r>
            <a:r>
              <a:rPr lang="ru-RU" sz="1900" i="1" dirty="0"/>
              <a:t>, осуществляющих выплату такого вознаграждения, — штраф в размере от 40 до 50 базовых величин или административный арест, на </a:t>
            </a:r>
            <a:r>
              <a:rPr lang="ru-RU" sz="1900" i="1" dirty="0" err="1"/>
              <a:t>юрлицо</a:t>
            </a:r>
            <a:r>
              <a:rPr lang="ru-RU" sz="1900" i="1" dirty="0"/>
              <a:t> — от 250 до 500 базовых величин</a:t>
            </a:r>
            <a:r>
              <a:rPr lang="ru-RU" sz="1900" i="1" dirty="0" smtClean="0"/>
              <a:t>.</a:t>
            </a:r>
            <a:endParaRPr lang="ru-RU" sz="1900" i="1" dirty="0"/>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Административная ответственность </a:t>
            </a:r>
          </a:p>
        </p:txBody>
      </p:sp>
    </p:spTree>
    <p:extLst>
      <p:ext uri="{BB962C8B-B14F-4D97-AF65-F5344CB8AC3E}">
        <p14:creationId xmlns:p14="http://schemas.microsoft.com/office/powerpoint/2010/main" val="3442645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5544616"/>
          </a:xfrm>
        </p:spPr>
        <p:txBody>
          <a:bodyPr>
            <a:normAutofit/>
          </a:bodyPr>
          <a:lstStyle/>
          <a:p>
            <a:pPr algn="just">
              <a:buFont typeface="Wingdings" pitchFamily="2" charset="2"/>
              <a:buChar char="§"/>
            </a:pPr>
            <a:r>
              <a:rPr lang="ru-RU" sz="1900" dirty="0"/>
              <a:t>за получение, а равно хранение, перемещение </a:t>
            </a:r>
            <a:r>
              <a:rPr lang="ru-RU" sz="1900" b="1" dirty="0">
                <a:solidFill>
                  <a:srgbClr val="C00000"/>
                </a:solidFill>
              </a:rPr>
              <a:t>иностранной безвозмездной помощи</a:t>
            </a:r>
            <a:r>
              <a:rPr lang="ru-RU" sz="1900" dirty="0"/>
              <a:t> для организации или проведения собраний, митингов, уличных шествий, демонстраций, пикетирования, забастовок, изготовления или распространения агитационных материалов, проведения семинаров или других форм политической и агитационно-массовой работы среди </a:t>
            </a:r>
            <a:r>
              <a:rPr lang="ru-RU" sz="1900" dirty="0" smtClean="0"/>
              <a:t>населения:</a:t>
            </a:r>
          </a:p>
          <a:p>
            <a:pPr marL="0" indent="0" algn="just">
              <a:buNone/>
            </a:pPr>
            <a:endParaRPr lang="ru-RU" sz="1900" i="1" dirty="0"/>
          </a:p>
          <a:p>
            <a:pPr algn="just">
              <a:buFont typeface="Wingdings" pitchFamily="2" charset="2"/>
              <a:buChar char="§"/>
            </a:pPr>
            <a:endParaRPr lang="ru-RU" sz="1800" i="1" dirty="0"/>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Административная ответственность </a:t>
            </a:r>
          </a:p>
        </p:txBody>
      </p:sp>
      <p:pic>
        <p:nvPicPr>
          <p:cNvPr id="11267" name="Picture 3" descr="Иностранная безвозмездная помощь: разъяснения актуальных вопросов  налогообложения | Lawtrend — Центр правовой трансформации"/>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2" y="3284984"/>
            <a:ext cx="3875227" cy="252028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Прямоугольник 5"/>
          <p:cNvSpPr/>
          <p:nvPr/>
        </p:nvSpPr>
        <p:spPr>
          <a:xfrm>
            <a:off x="683568" y="3204524"/>
            <a:ext cx="3960440" cy="2031325"/>
          </a:xfrm>
          <a:prstGeom prst="rect">
            <a:avLst/>
          </a:prstGeom>
        </p:spPr>
        <p:txBody>
          <a:bodyPr wrap="square">
            <a:spAutoFit/>
          </a:bodyPr>
          <a:lstStyle/>
          <a:p>
            <a:pPr algn="just"/>
            <a:r>
              <a:rPr lang="ru-RU" b="1" i="1" dirty="0"/>
              <a:t>Санкция</a:t>
            </a:r>
            <a:r>
              <a:rPr lang="ru-RU" i="1" dirty="0"/>
              <a:t> — штраф в размере от 50 до 200 базовых величин с конфискацией этой помощи, на </a:t>
            </a:r>
            <a:r>
              <a:rPr lang="ru-RU" i="1" dirty="0" err="1"/>
              <a:t>юрлицо</a:t>
            </a:r>
            <a:r>
              <a:rPr lang="ru-RU" i="1" dirty="0"/>
              <a:t> - до 100 % стоимости иностранной безвозмездной помощи с конфискацией этой помощи.</a:t>
            </a:r>
          </a:p>
        </p:txBody>
      </p:sp>
    </p:spTree>
    <p:extLst>
      <p:ext uri="{BB962C8B-B14F-4D97-AF65-F5344CB8AC3E}">
        <p14:creationId xmlns:p14="http://schemas.microsoft.com/office/powerpoint/2010/main" val="1189937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278052"/>
            <a:ext cx="8229600" cy="5544616"/>
          </a:xfrm>
        </p:spPr>
        <p:txBody>
          <a:bodyPr>
            <a:normAutofit/>
          </a:bodyPr>
          <a:lstStyle/>
          <a:p>
            <a:pPr algn="just">
              <a:buFont typeface="Wingdings" pitchFamily="2" charset="2"/>
              <a:buChar char="§"/>
            </a:pPr>
            <a:r>
              <a:rPr lang="ru-RU" sz="1900" b="1" dirty="0"/>
              <a:t>за нарушение порядка организации или проведения массовых мероприятий </a:t>
            </a:r>
            <a:r>
              <a:rPr lang="ru-RU" sz="1600" i="1" dirty="0"/>
              <a:t>(публичные призывы к организации или проведению собрания, митинга, уличного шествия, демонстрации или пикетирования с нарушением установленного порядка их проведения, либо вовлечение лиц в участие в таких мероприятиях путем насилия, угрозы применения насилия, обмана или выплаты вознаграждения, либо иная организация или проведение таких массовых мероприятий, если их проведение повлекло по неосторожности гибель людей, причинение тяжкого телесного повреждения одному или нескольким лицам или причинение ущерба в крупном размере (более 500 базовых величин</a:t>
            </a:r>
            <a:r>
              <a:rPr lang="ru-RU" sz="1600" i="1" dirty="0" smtClean="0"/>
              <a:t>))</a:t>
            </a:r>
            <a:r>
              <a:rPr lang="ru-RU" sz="1900" dirty="0" smtClean="0"/>
              <a:t>:</a:t>
            </a:r>
          </a:p>
          <a:p>
            <a:pPr marL="0" indent="0" algn="just">
              <a:buNone/>
            </a:pPr>
            <a:r>
              <a:rPr lang="ru-RU" sz="1800" b="1" i="1" dirty="0" smtClean="0"/>
              <a:t>Санкция </a:t>
            </a:r>
            <a:r>
              <a:rPr lang="ru-RU" sz="1800" i="1" dirty="0" smtClean="0"/>
              <a:t>- </a:t>
            </a:r>
            <a:r>
              <a:rPr lang="ru-RU" sz="1800" i="1" dirty="0"/>
              <a:t>арест, ограничение свободы на срок до 3 лет или лишение </a:t>
            </a:r>
            <a:r>
              <a:rPr lang="ru-RU" sz="1800" i="1" dirty="0" smtClean="0"/>
              <a:t>  свободы </a:t>
            </a:r>
            <a:r>
              <a:rPr lang="ru-RU" sz="1800" i="1" dirty="0"/>
              <a:t>на тот же </a:t>
            </a:r>
            <a:r>
              <a:rPr lang="ru-RU" sz="1800" i="1" dirty="0" smtClean="0"/>
              <a:t>срок.</a:t>
            </a:r>
            <a:endParaRPr lang="ru-RU" sz="1800" i="1" dirty="0"/>
          </a:p>
          <a:p>
            <a:pPr algn="just">
              <a:buFont typeface="Wingdings" pitchFamily="2" charset="2"/>
              <a:buChar char="§"/>
            </a:pPr>
            <a:endParaRPr lang="ru-RU" sz="1900" dirty="0"/>
          </a:p>
          <a:p>
            <a:pPr marL="0" indent="0" algn="just">
              <a:buNone/>
            </a:pPr>
            <a:endParaRPr lang="ru-RU" sz="1800" i="1" dirty="0"/>
          </a:p>
        </p:txBody>
      </p:sp>
      <p:sp>
        <p:nvSpPr>
          <p:cNvPr id="4" name="Заголовок 1"/>
          <p:cNvSpPr>
            <a:spLocks noGrp="1"/>
          </p:cNvSpPr>
          <p:nvPr>
            <p:ph type="title"/>
          </p:nvPr>
        </p:nvSpPr>
        <p:spPr>
          <a:xfrm>
            <a:off x="395536" y="166531"/>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Уголовная ответственность</a:t>
            </a:r>
          </a:p>
        </p:txBody>
      </p:sp>
      <p:pic>
        <p:nvPicPr>
          <p:cNvPr id="12290" name="Picture 2" descr="5 ошибок налогоплательщиков, влекущих уголовную ответственно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888" y="4550943"/>
            <a:ext cx="5544616" cy="22486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539551" y="926932"/>
            <a:ext cx="4364400" cy="369332"/>
          </a:xfrm>
          <a:prstGeom prst="rect">
            <a:avLst/>
          </a:prstGeom>
        </p:spPr>
        <p:txBody>
          <a:bodyPr wrap="none">
            <a:spAutoFit/>
          </a:bodyPr>
          <a:lstStyle/>
          <a:p>
            <a:r>
              <a:rPr lang="ru-RU" b="1" dirty="0">
                <a:solidFill>
                  <a:schemeClr val="accent5">
                    <a:lumMod val="50000"/>
                  </a:schemeClr>
                </a:solidFill>
              </a:rPr>
              <a:t>С</a:t>
            </a:r>
            <a:r>
              <a:rPr lang="ru-RU" b="1" dirty="0" smtClean="0">
                <a:solidFill>
                  <a:schemeClr val="accent5">
                    <a:lumMod val="50000"/>
                  </a:schemeClr>
                </a:solidFill>
              </a:rPr>
              <a:t>татья 369 УК Республики Беларусь</a:t>
            </a:r>
            <a:endParaRPr lang="ru-RU" b="1" dirty="0">
              <a:solidFill>
                <a:schemeClr val="accent5">
                  <a:lumMod val="50000"/>
                </a:schemeClr>
              </a:solidFill>
            </a:endParaRPr>
          </a:p>
        </p:txBody>
      </p:sp>
    </p:spTree>
    <p:extLst>
      <p:ext uri="{BB962C8B-B14F-4D97-AF65-F5344CB8AC3E}">
        <p14:creationId xmlns:p14="http://schemas.microsoft.com/office/powerpoint/2010/main" val="3350404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556792"/>
            <a:ext cx="8229600" cy="5184576"/>
          </a:xfrm>
        </p:spPr>
        <p:txBody>
          <a:bodyPr>
            <a:normAutofit/>
          </a:bodyPr>
          <a:lstStyle/>
          <a:p>
            <a:pPr algn="just">
              <a:buFont typeface="Wingdings" pitchFamily="2" charset="2"/>
              <a:buChar char="§"/>
            </a:pPr>
            <a:r>
              <a:rPr lang="ru-RU" sz="1900" b="1" dirty="0" smtClean="0"/>
              <a:t>за организацию и участие в массовых беспорядках</a:t>
            </a:r>
            <a:r>
              <a:rPr lang="ru-RU" sz="1900" dirty="0" smtClean="0"/>
              <a:t>, сопровождавшихся насилием над личностью, погромами, поджогами, уничтожением имущества или вооруженным сопротивлением представителям власти:</a:t>
            </a:r>
          </a:p>
          <a:p>
            <a:pPr marL="0" indent="0" algn="just">
              <a:buNone/>
            </a:pPr>
            <a:endParaRPr lang="ru-RU" sz="1900" dirty="0" smtClean="0"/>
          </a:p>
          <a:p>
            <a:pPr marL="0" indent="0" algn="just">
              <a:buNone/>
            </a:pPr>
            <a:r>
              <a:rPr lang="ru-RU" sz="1800" b="1" i="1" dirty="0" smtClean="0"/>
              <a:t>Санкция для участника </a:t>
            </a:r>
            <a:r>
              <a:rPr lang="ru-RU" sz="1800" i="1" dirty="0" smtClean="0"/>
              <a:t>- лишение свободы на срок от 3 до 8 лет; </a:t>
            </a:r>
          </a:p>
          <a:p>
            <a:pPr marL="0" indent="0" algn="just">
              <a:buNone/>
            </a:pPr>
            <a:r>
              <a:rPr lang="ru-RU" sz="1800" b="1" i="1" dirty="0" smtClean="0"/>
              <a:t>Санкция для организатора </a:t>
            </a:r>
            <a:r>
              <a:rPr lang="ru-RU" sz="1800" i="1" dirty="0" smtClean="0"/>
              <a:t>- от 5 до 15 лет.</a:t>
            </a:r>
          </a:p>
          <a:p>
            <a:pPr marL="0" indent="0" algn="just">
              <a:buNone/>
            </a:pPr>
            <a:endParaRPr lang="ru-RU" sz="1900" dirty="0" smtClean="0"/>
          </a:p>
          <a:p>
            <a:pPr algn="just">
              <a:buFont typeface="Wingdings" pitchFamily="2" charset="2"/>
              <a:buChar char="§"/>
            </a:pPr>
            <a:r>
              <a:rPr lang="ru-RU" sz="1900" b="1" dirty="0" smtClean="0"/>
              <a:t>за обучение или иную подготовку лиц для участия в массовых беспорядках, финансирование </a:t>
            </a:r>
            <a:r>
              <a:rPr lang="ru-RU" sz="1900" dirty="0" smtClean="0"/>
              <a:t>или иное материальное обеспечение такой деятельности:</a:t>
            </a:r>
          </a:p>
          <a:p>
            <a:pPr marL="0" indent="0" algn="just">
              <a:buNone/>
            </a:pPr>
            <a:endParaRPr lang="ru-RU" sz="1900" dirty="0" smtClean="0"/>
          </a:p>
          <a:p>
            <a:pPr marL="0" indent="0" algn="just">
              <a:buNone/>
            </a:pPr>
            <a:r>
              <a:rPr lang="ru-RU" sz="1800" b="1" i="1" dirty="0" smtClean="0"/>
              <a:t>Санкция </a:t>
            </a:r>
            <a:r>
              <a:rPr lang="ru-RU" sz="1800" i="1" dirty="0" smtClean="0"/>
              <a:t>- арест или лишение свободы на срок до 3 лет.</a:t>
            </a:r>
          </a:p>
          <a:p>
            <a:pPr algn="just">
              <a:buFont typeface="Wingdings" pitchFamily="2" charset="2"/>
              <a:buChar char="§"/>
            </a:pPr>
            <a:endParaRPr lang="ru-RU" sz="1900" dirty="0" smtClean="0"/>
          </a:p>
          <a:p>
            <a:pPr marL="0" indent="0" algn="just">
              <a:buNone/>
            </a:pPr>
            <a:endParaRPr lang="ru-RU" sz="1800" i="1" dirty="0"/>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Уголовная ответственность</a:t>
            </a:r>
          </a:p>
        </p:txBody>
      </p:sp>
      <p:sp>
        <p:nvSpPr>
          <p:cNvPr id="6" name="Прямоугольник 5"/>
          <p:cNvSpPr/>
          <p:nvPr/>
        </p:nvSpPr>
        <p:spPr>
          <a:xfrm>
            <a:off x="539552" y="1124744"/>
            <a:ext cx="4364400" cy="369332"/>
          </a:xfrm>
          <a:prstGeom prst="rect">
            <a:avLst/>
          </a:prstGeom>
        </p:spPr>
        <p:txBody>
          <a:bodyPr wrap="none">
            <a:spAutoFit/>
          </a:bodyPr>
          <a:lstStyle/>
          <a:p>
            <a:r>
              <a:rPr lang="ru-RU" b="1" dirty="0">
                <a:solidFill>
                  <a:schemeClr val="accent5">
                    <a:lumMod val="50000"/>
                  </a:schemeClr>
                </a:solidFill>
              </a:rPr>
              <a:t>С</a:t>
            </a:r>
            <a:r>
              <a:rPr lang="ru-RU" b="1" dirty="0" smtClean="0">
                <a:solidFill>
                  <a:schemeClr val="accent5">
                    <a:lumMod val="50000"/>
                  </a:schemeClr>
                </a:solidFill>
              </a:rPr>
              <a:t>татья </a:t>
            </a:r>
            <a:r>
              <a:rPr lang="ru-RU" b="1" dirty="0">
                <a:solidFill>
                  <a:schemeClr val="accent5">
                    <a:lumMod val="50000"/>
                  </a:schemeClr>
                </a:solidFill>
              </a:rPr>
              <a:t>293 </a:t>
            </a:r>
            <a:r>
              <a:rPr lang="ru-RU" b="1" dirty="0" smtClean="0">
                <a:solidFill>
                  <a:schemeClr val="accent5">
                    <a:lumMod val="50000"/>
                  </a:schemeClr>
                </a:solidFill>
              </a:rPr>
              <a:t>УК </a:t>
            </a:r>
            <a:r>
              <a:rPr lang="ru-RU" b="1" dirty="0">
                <a:solidFill>
                  <a:schemeClr val="accent5">
                    <a:lumMod val="50000"/>
                  </a:schemeClr>
                </a:solidFill>
              </a:rPr>
              <a:t>Республики Беларусь</a:t>
            </a:r>
          </a:p>
        </p:txBody>
      </p:sp>
    </p:spTree>
    <p:extLst>
      <p:ext uri="{BB962C8B-B14F-4D97-AF65-F5344CB8AC3E}">
        <p14:creationId xmlns:p14="http://schemas.microsoft.com/office/powerpoint/2010/main" val="1700569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556792"/>
            <a:ext cx="8229600" cy="5184576"/>
          </a:xfrm>
        </p:spPr>
        <p:txBody>
          <a:bodyPr>
            <a:normAutofit/>
          </a:bodyPr>
          <a:lstStyle/>
          <a:p>
            <a:pPr algn="just">
              <a:buFont typeface="Wingdings" pitchFamily="2" charset="2"/>
              <a:buChar char="§"/>
            </a:pPr>
            <a:r>
              <a:rPr lang="ru-RU" sz="1900" b="1" dirty="0"/>
              <a:t>за организацию и подготовку групповых действий</a:t>
            </a:r>
            <a:r>
              <a:rPr lang="ru-RU" sz="1900" dirty="0"/>
              <a:t>, грубо нарушающих общественный порядок и сопряженных с явным неповиновением законным требованиям представителей власти или повлекших нарушение работы транспорта, предприятий, учреждений или организаций, либо активное участие в </a:t>
            </a:r>
            <a:r>
              <a:rPr lang="ru-RU" sz="1900" dirty="0" smtClean="0"/>
              <a:t>них:</a:t>
            </a:r>
          </a:p>
          <a:p>
            <a:pPr algn="just">
              <a:buFont typeface="Wingdings" pitchFamily="2" charset="2"/>
              <a:buChar char="§"/>
            </a:pPr>
            <a:endParaRPr lang="ru-RU" sz="1900" dirty="0"/>
          </a:p>
          <a:p>
            <a:pPr marL="0" indent="0" algn="just">
              <a:buNone/>
            </a:pPr>
            <a:r>
              <a:rPr lang="ru-RU" sz="1900" b="1" i="1" dirty="0" smtClean="0"/>
              <a:t>Санкция</a:t>
            </a:r>
            <a:r>
              <a:rPr lang="ru-RU" sz="1900" i="1" dirty="0" smtClean="0"/>
              <a:t> - </a:t>
            </a:r>
            <a:r>
              <a:rPr lang="ru-RU" sz="1900" i="1" dirty="0"/>
              <a:t>штраф, арест, ограничение свободы на срок до 3 лет или лишением свободы на тот же </a:t>
            </a:r>
            <a:r>
              <a:rPr lang="ru-RU" sz="1900" i="1" dirty="0" smtClean="0"/>
              <a:t>срок</a:t>
            </a:r>
            <a:r>
              <a:rPr lang="ru-RU" sz="1900" i="1" dirty="0"/>
              <a:t>.</a:t>
            </a:r>
            <a:endParaRPr lang="ru-RU" sz="1900" i="1" dirty="0" smtClean="0"/>
          </a:p>
          <a:p>
            <a:pPr marL="0" indent="0" algn="just">
              <a:buNone/>
            </a:pPr>
            <a:endParaRPr lang="ru-RU" sz="1900" dirty="0"/>
          </a:p>
          <a:p>
            <a:pPr algn="just">
              <a:buFont typeface="Wingdings" pitchFamily="2" charset="2"/>
              <a:buChar char="§"/>
            </a:pPr>
            <a:r>
              <a:rPr lang="ru-RU" sz="1900" b="1" dirty="0"/>
              <a:t>за обучение или иную подготовку лиц для участия в групповых действиях</a:t>
            </a:r>
            <a:r>
              <a:rPr lang="ru-RU" sz="1900" dirty="0"/>
              <a:t>, грубо нарушающих общественный порядок, финансирование или иное материальное обеспечение такой </a:t>
            </a:r>
            <a:r>
              <a:rPr lang="ru-RU" sz="1900" dirty="0" smtClean="0"/>
              <a:t>деятельности:</a:t>
            </a:r>
            <a:endParaRPr lang="ru-RU" sz="1900" dirty="0"/>
          </a:p>
          <a:p>
            <a:pPr marL="0" indent="0" algn="just">
              <a:buNone/>
            </a:pPr>
            <a:endParaRPr lang="ru-RU" sz="1900" dirty="0" smtClean="0"/>
          </a:p>
          <a:p>
            <a:pPr marL="0" indent="0" algn="just">
              <a:buNone/>
            </a:pPr>
            <a:r>
              <a:rPr lang="ru-RU" sz="1900" b="1" i="1" dirty="0" smtClean="0"/>
              <a:t>Санкция</a:t>
            </a:r>
            <a:r>
              <a:rPr lang="ru-RU" sz="1900" i="1" dirty="0" smtClean="0"/>
              <a:t> - </a:t>
            </a:r>
            <a:r>
              <a:rPr lang="ru-RU" sz="1900" i="1" dirty="0"/>
              <a:t>арест или лишение свободы на срок до 2 </a:t>
            </a:r>
            <a:r>
              <a:rPr lang="ru-RU" sz="1900" i="1" dirty="0" smtClean="0"/>
              <a:t>лет.</a:t>
            </a:r>
            <a:endParaRPr lang="ru-RU" sz="1900" i="1" dirty="0"/>
          </a:p>
          <a:p>
            <a:pPr algn="just">
              <a:buFont typeface="Wingdings" pitchFamily="2" charset="2"/>
              <a:buChar char="§"/>
            </a:pPr>
            <a:endParaRPr lang="ru-RU" sz="1900" dirty="0" smtClean="0"/>
          </a:p>
          <a:p>
            <a:pPr marL="0" indent="0" algn="just">
              <a:buNone/>
            </a:pPr>
            <a:endParaRPr lang="ru-RU" sz="1800" i="1" dirty="0"/>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Уголовная ответственность</a:t>
            </a:r>
          </a:p>
        </p:txBody>
      </p:sp>
      <p:sp>
        <p:nvSpPr>
          <p:cNvPr id="6" name="Прямоугольник 5"/>
          <p:cNvSpPr/>
          <p:nvPr/>
        </p:nvSpPr>
        <p:spPr>
          <a:xfrm>
            <a:off x="539552" y="1124744"/>
            <a:ext cx="4364400" cy="369332"/>
          </a:xfrm>
          <a:prstGeom prst="rect">
            <a:avLst/>
          </a:prstGeom>
        </p:spPr>
        <p:txBody>
          <a:bodyPr wrap="none">
            <a:spAutoFit/>
          </a:bodyPr>
          <a:lstStyle/>
          <a:p>
            <a:r>
              <a:rPr lang="ru-RU" b="1" dirty="0">
                <a:solidFill>
                  <a:schemeClr val="accent5">
                    <a:lumMod val="50000"/>
                  </a:schemeClr>
                </a:solidFill>
              </a:rPr>
              <a:t>С</a:t>
            </a:r>
            <a:r>
              <a:rPr lang="ru-RU" b="1" dirty="0" smtClean="0">
                <a:solidFill>
                  <a:schemeClr val="accent5">
                    <a:lumMod val="50000"/>
                  </a:schemeClr>
                </a:solidFill>
              </a:rPr>
              <a:t>татья 242 УК </a:t>
            </a:r>
            <a:r>
              <a:rPr lang="ru-RU" b="1" dirty="0">
                <a:solidFill>
                  <a:schemeClr val="accent5">
                    <a:lumMod val="50000"/>
                  </a:schemeClr>
                </a:solidFill>
              </a:rPr>
              <a:t>Республики Беларусь</a:t>
            </a:r>
          </a:p>
        </p:txBody>
      </p:sp>
    </p:spTree>
    <p:extLst>
      <p:ext uri="{BB962C8B-B14F-4D97-AF65-F5344CB8AC3E}">
        <p14:creationId xmlns:p14="http://schemas.microsoft.com/office/powerpoint/2010/main" val="3887561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1916832"/>
            <a:ext cx="8085584" cy="4824535"/>
          </a:xfrm>
        </p:spPr>
        <p:txBody>
          <a:bodyPr>
            <a:normAutofit fontScale="92500" lnSpcReduction="20000"/>
          </a:bodyPr>
          <a:lstStyle/>
          <a:p>
            <a:pPr marL="0" indent="0" algn="just">
              <a:buNone/>
            </a:pPr>
            <a:r>
              <a:rPr lang="ru-RU" sz="1900" dirty="0" smtClean="0"/>
              <a:t>Например, </a:t>
            </a:r>
            <a:r>
              <a:rPr lang="ru-RU" sz="1900" b="1" dirty="0"/>
              <a:t>возможно привлечение к уголовной ответственности </a:t>
            </a:r>
            <a:r>
              <a:rPr lang="ru-RU" sz="1900" b="1" dirty="0" smtClean="0"/>
              <a:t>за</a:t>
            </a:r>
            <a:r>
              <a:rPr lang="ru-RU" sz="1900" dirty="0" smtClean="0"/>
              <a:t>:</a:t>
            </a:r>
          </a:p>
          <a:p>
            <a:pPr marL="0" indent="0" algn="just">
              <a:buNone/>
            </a:pPr>
            <a:endParaRPr lang="ru-RU" sz="1900" i="1" dirty="0" smtClean="0"/>
          </a:p>
          <a:p>
            <a:pPr algn="just">
              <a:buFont typeface="Wingdings" pitchFamily="2" charset="2"/>
              <a:buChar char="§"/>
            </a:pPr>
            <a:r>
              <a:rPr lang="ru-RU" sz="1900" dirty="0" smtClean="0"/>
              <a:t>хулиганство </a:t>
            </a:r>
          </a:p>
          <a:p>
            <a:pPr algn="just">
              <a:buFont typeface="Wingdings" pitchFamily="2" charset="2"/>
              <a:buChar char="§"/>
            </a:pPr>
            <a:r>
              <a:rPr lang="ru-RU" sz="1900" dirty="0" smtClean="0"/>
              <a:t>осквернение </a:t>
            </a:r>
            <a:r>
              <a:rPr lang="ru-RU" sz="1900" dirty="0"/>
              <a:t>сооружений и порчу </a:t>
            </a:r>
            <a:r>
              <a:rPr lang="ru-RU" sz="1900" dirty="0" smtClean="0"/>
              <a:t>имущества </a:t>
            </a:r>
          </a:p>
          <a:p>
            <a:pPr algn="just">
              <a:buFont typeface="Wingdings" pitchFamily="2" charset="2"/>
              <a:buChar char="§"/>
            </a:pPr>
            <a:r>
              <a:rPr lang="ru-RU" sz="1900" dirty="0" smtClean="0"/>
              <a:t>заговор </a:t>
            </a:r>
            <a:r>
              <a:rPr lang="ru-RU" sz="1900" dirty="0"/>
              <a:t>или иные действия, совершенные с целью захвата государственной </a:t>
            </a:r>
            <a:r>
              <a:rPr lang="ru-RU" sz="1900" dirty="0" smtClean="0"/>
              <a:t>власти </a:t>
            </a:r>
          </a:p>
          <a:p>
            <a:pPr algn="just">
              <a:buFont typeface="Wingdings" pitchFamily="2" charset="2"/>
              <a:buChar char="§"/>
            </a:pPr>
            <a:r>
              <a:rPr lang="ru-RU" sz="1900" dirty="0" smtClean="0"/>
              <a:t>агентурную деятельность</a:t>
            </a:r>
          </a:p>
          <a:p>
            <a:pPr algn="just">
              <a:buFont typeface="Wingdings" pitchFamily="2" charset="2"/>
              <a:buChar char="§"/>
            </a:pPr>
            <a:r>
              <a:rPr lang="ru-RU" sz="1900" dirty="0" smtClean="0"/>
              <a:t>призывы </a:t>
            </a:r>
            <a:r>
              <a:rPr lang="ru-RU" sz="1900" dirty="0"/>
              <a:t>к действиям, направленным на причинение вреда национальной </a:t>
            </a:r>
            <a:r>
              <a:rPr lang="ru-RU" sz="1900" dirty="0" smtClean="0"/>
              <a:t>безопасности </a:t>
            </a:r>
          </a:p>
          <a:p>
            <a:pPr algn="just">
              <a:buFont typeface="Wingdings" pitchFamily="2" charset="2"/>
              <a:buChar char="§"/>
            </a:pPr>
            <a:r>
              <a:rPr lang="ru-RU" sz="1900" dirty="0" smtClean="0"/>
              <a:t>сопротивление </a:t>
            </a:r>
            <a:r>
              <a:rPr lang="ru-RU" sz="1900" dirty="0"/>
              <a:t>сотруднику органов внутренних дел или иному лицу, охраняющим общественный </a:t>
            </a:r>
            <a:r>
              <a:rPr lang="ru-RU" sz="1900" dirty="0" smtClean="0"/>
              <a:t>порядок </a:t>
            </a:r>
          </a:p>
          <a:p>
            <a:pPr algn="just">
              <a:buFont typeface="Wingdings" pitchFamily="2" charset="2"/>
              <a:buChar char="§"/>
            </a:pPr>
            <a:r>
              <a:rPr lang="ru-RU" sz="1900" dirty="0" smtClean="0"/>
              <a:t>насилие </a:t>
            </a:r>
            <a:r>
              <a:rPr lang="ru-RU" sz="1900" dirty="0"/>
              <a:t>либо угрозу применения насилия в отношении сотрудника органов внутренних </a:t>
            </a:r>
            <a:r>
              <a:rPr lang="ru-RU" sz="1900" dirty="0" smtClean="0"/>
              <a:t>дел </a:t>
            </a:r>
          </a:p>
          <a:p>
            <a:pPr algn="just">
              <a:buFont typeface="Wingdings" pitchFamily="2" charset="2"/>
              <a:buChar char="§"/>
            </a:pPr>
            <a:r>
              <a:rPr lang="ru-RU" sz="1900" dirty="0" smtClean="0"/>
              <a:t>оскорбление </a:t>
            </a:r>
            <a:r>
              <a:rPr lang="ru-RU" sz="1900" dirty="0"/>
              <a:t>представителя власти, дискредитацию Республики </a:t>
            </a:r>
            <a:r>
              <a:rPr lang="ru-RU" sz="1900" dirty="0" smtClean="0"/>
              <a:t>Беларусь</a:t>
            </a:r>
          </a:p>
          <a:p>
            <a:pPr algn="just">
              <a:buFont typeface="Wingdings" pitchFamily="2" charset="2"/>
              <a:buChar char="§"/>
            </a:pPr>
            <a:r>
              <a:rPr lang="ru-RU" sz="1900" dirty="0" smtClean="0"/>
              <a:t>получение </a:t>
            </a:r>
            <a:r>
              <a:rPr lang="ru-RU" sz="1900" dirty="0"/>
              <a:t>иностранной безвозмездной помощи в нарушение законодательства Республики </a:t>
            </a:r>
            <a:r>
              <a:rPr lang="ru-RU" sz="1900" dirty="0" smtClean="0"/>
              <a:t>Беларусь </a:t>
            </a:r>
          </a:p>
          <a:p>
            <a:pPr algn="just">
              <a:buFont typeface="Wingdings" pitchFamily="2" charset="2"/>
              <a:buChar char="§"/>
            </a:pPr>
            <a:r>
              <a:rPr lang="ru-RU" sz="1900" dirty="0" smtClean="0"/>
              <a:t>надругательство </a:t>
            </a:r>
            <a:r>
              <a:rPr lang="ru-RU" sz="1900" dirty="0"/>
              <a:t>над государственными символами</a:t>
            </a:r>
            <a:r>
              <a:rPr lang="ru-RU" sz="1900" dirty="0" smtClean="0"/>
              <a:t>.</a:t>
            </a:r>
          </a:p>
        </p:txBody>
      </p:sp>
      <p:sp>
        <p:nvSpPr>
          <p:cNvPr id="4" name="Заголовок 1"/>
          <p:cNvSpPr>
            <a:spLocks noGrp="1"/>
          </p:cNvSpPr>
          <p:nvPr>
            <p:ph type="title"/>
          </p:nvPr>
        </p:nvSpPr>
        <p:spPr>
          <a:xfrm>
            <a:off x="395536" y="260648"/>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Уголовная ответственность</a:t>
            </a:r>
          </a:p>
        </p:txBody>
      </p:sp>
      <p:sp>
        <p:nvSpPr>
          <p:cNvPr id="6" name="Прямоугольник 5"/>
          <p:cNvSpPr/>
          <p:nvPr/>
        </p:nvSpPr>
        <p:spPr>
          <a:xfrm>
            <a:off x="539552" y="1124744"/>
            <a:ext cx="8424936" cy="646331"/>
          </a:xfrm>
          <a:prstGeom prst="rect">
            <a:avLst/>
          </a:prstGeom>
        </p:spPr>
        <p:txBody>
          <a:bodyPr wrap="square">
            <a:spAutoFit/>
          </a:bodyPr>
          <a:lstStyle/>
          <a:p>
            <a:r>
              <a:rPr lang="ru-RU" b="1" dirty="0" smtClean="0">
                <a:solidFill>
                  <a:schemeClr val="accent5">
                    <a:lumMod val="50000"/>
                  </a:schemeClr>
                </a:solidFill>
              </a:rPr>
              <a:t>Статьи 339</a:t>
            </a:r>
            <a:r>
              <a:rPr lang="ru-RU" b="1" dirty="0">
                <a:solidFill>
                  <a:schemeClr val="accent5">
                    <a:lumMod val="50000"/>
                  </a:schemeClr>
                </a:solidFill>
              </a:rPr>
              <a:t>, 341, 357, 3581, 361, 363, 364, 366, 369, 3691, 3692, 370 </a:t>
            </a:r>
            <a:r>
              <a:rPr lang="ru-RU" b="1" dirty="0" smtClean="0">
                <a:solidFill>
                  <a:schemeClr val="accent5">
                    <a:lumMod val="50000"/>
                  </a:schemeClr>
                </a:solidFill>
              </a:rPr>
              <a:t>УК </a:t>
            </a:r>
            <a:r>
              <a:rPr lang="ru-RU" b="1" dirty="0">
                <a:solidFill>
                  <a:schemeClr val="accent5">
                    <a:lumMod val="50000"/>
                  </a:schemeClr>
                </a:solidFill>
              </a:rPr>
              <a:t>Республики </a:t>
            </a:r>
            <a:r>
              <a:rPr lang="ru-RU" b="1" dirty="0" smtClean="0">
                <a:solidFill>
                  <a:schemeClr val="accent5">
                    <a:lumMod val="50000"/>
                  </a:schemeClr>
                </a:solidFill>
              </a:rPr>
              <a:t>Беларусь и др.</a:t>
            </a:r>
            <a:endParaRPr lang="ru-RU" b="1" dirty="0">
              <a:solidFill>
                <a:schemeClr val="accent5">
                  <a:lumMod val="50000"/>
                </a:schemeClr>
              </a:solidFill>
            </a:endParaRPr>
          </a:p>
        </p:txBody>
      </p:sp>
    </p:spTree>
    <p:extLst>
      <p:ext uri="{BB962C8B-B14F-4D97-AF65-F5344CB8AC3E}">
        <p14:creationId xmlns:p14="http://schemas.microsoft.com/office/powerpoint/2010/main" val="3580197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96752"/>
            <a:ext cx="8424936" cy="576064"/>
          </a:xfrm>
        </p:spPr>
        <p:txBody>
          <a:bodyPr>
            <a:normAutofit fontScale="92500"/>
          </a:bodyPr>
          <a:lstStyle/>
          <a:p>
            <a:pPr marL="0" indent="0" algn="just">
              <a:buNone/>
            </a:pPr>
            <a:r>
              <a:rPr lang="ru-RU" sz="2600" dirty="0"/>
              <a:t>ч</a:t>
            </a:r>
            <a:r>
              <a:rPr lang="ru-RU" sz="2600" dirty="0" smtClean="0"/>
              <a:t>.1 и ч.2 </a:t>
            </a:r>
            <a:r>
              <a:rPr lang="ru-RU" sz="2600" b="1" dirty="0" smtClean="0"/>
              <a:t>статьи </a:t>
            </a:r>
            <a:r>
              <a:rPr lang="ru-RU" sz="2600" b="1" dirty="0"/>
              <a:t>33 Конституции Республики </a:t>
            </a:r>
            <a:r>
              <a:rPr lang="ru-RU" sz="2600" b="1" dirty="0" smtClean="0"/>
              <a:t>Беларусь</a:t>
            </a:r>
            <a:r>
              <a:rPr lang="ru-RU" sz="2600" dirty="0" smtClean="0"/>
              <a:t>:</a:t>
            </a:r>
          </a:p>
          <a:p>
            <a:pPr marL="0" indent="0">
              <a:buNone/>
            </a:pPr>
            <a:endParaRPr lang="ru-RU" dirty="0"/>
          </a:p>
        </p:txBody>
      </p:sp>
      <p:sp>
        <p:nvSpPr>
          <p:cNvPr id="6" name="Прямоугольник 5"/>
          <p:cNvSpPr/>
          <p:nvPr/>
        </p:nvSpPr>
        <p:spPr>
          <a:xfrm>
            <a:off x="611560" y="1772816"/>
            <a:ext cx="7992888" cy="136815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000" b="1" dirty="0" smtClean="0"/>
              <a:t>каждому </a:t>
            </a:r>
            <a:r>
              <a:rPr lang="ru-RU" sz="2000" b="1" dirty="0"/>
              <a:t>гарантируется свобода мнений, убеждений и их свободное выражение. </a:t>
            </a:r>
            <a:r>
              <a:rPr lang="ru-RU" sz="2000" dirty="0"/>
              <a:t>Никто не может быть принужден к выражению своих убеждений или отказу от них.</a:t>
            </a:r>
          </a:p>
        </p:txBody>
      </p:sp>
      <p:sp>
        <p:nvSpPr>
          <p:cNvPr id="9" name="TextBox 8"/>
          <p:cNvSpPr txBox="1"/>
          <p:nvPr/>
        </p:nvSpPr>
        <p:spPr>
          <a:xfrm>
            <a:off x="611560" y="3429000"/>
            <a:ext cx="7992888" cy="1061829"/>
          </a:xfrm>
          <a:prstGeom prst="rect">
            <a:avLst/>
          </a:prstGeom>
          <a:noFill/>
        </p:spPr>
        <p:txBody>
          <a:bodyPr wrap="square" rtlCol="0">
            <a:spAutoFit/>
          </a:bodyPr>
          <a:lstStyle/>
          <a:p>
            <a:pPr algn="just">
              <a:lnSpc>
                <a:spcPts val="2600"/>
              </a:lnSpc>
            </a:pPr>
            <a:r>
              <a:rPr lang="ru-RU" spc="20" dirty="0" smtClean="0"/>
              <a:t>Вместе с тем этими свободами нельзя злоупотреблять, они не могут быть использованы во вред правам и свободам других лиц, поэтому Конституция </a:t>
            </a:r>
            <a:r>
              <a:rPr lang="ru-RU" b="1" spc="20" dirty="0" smtClean="0"/>
              <a:t>допускает их ограничение</a:t>
            </a:r>
            <a:r>
              <a:rPr lang="ru-RU" spc="20" dirty="0" smtClean="0"/>
              <a:t>.</a:t>
            </a:r>
            <a:endParaRPr lang="ru-RU" spc="20" dirty="0"/>
          </a:p>
        </p:txBody>
      </p:sp>
      <p:sp>
        <p:nvSpPr>
          <p:cNvPr id="12" name="Прямоугольник 11"/>
          <p:cNvSpPr/>
          <p:nvPr/>
        </p:nvSpPr>
        <p:spPr>
          <a:xfrm>
            <a:off x="611560" y="4581128"/>
            <a:ext cx="7992888" cy="1567096"/>
          </a:xfrm>
          <a:prstGeom prst="rect">
            <a:avLst/>
          </a:prstGeom>
        </p:spPr>
        <p:txBody>
          <a:bodyPr wrap="square">
            <a:spAutoFit/>
          </a:bodyPr>
          <a:lstStyle/>
          <a:p>
            <a:pPr algn="just">
              <a:lnSpc>
                <a:spcPts val="2300"/>
              </a:lnSpc>
            </a:pPr>
            <a:r>
              <a:rPr lang="ru-RU" u="sng" dirty="0"/>
              <a:t>О</a:t>
            </a:r>
            <a:r>
              <a:rPr lang="ru-RU" u="sng" dirty="0" smtClean="0"/>
              <a:t>граничение </a:t>
            </a:r>
            <a:r>
              <a:rPr lang="ru-RU" u="sng" dirty="0"/>
              <a:t>прав и свобод личности</a:t>
            </a:r>
            <a:r>
              <a:rPr lang="ru-RU" b="1" dirty="0"/>
              <a:t> </a:t>
            </a:r>
            <a:r>
              <a:rPr lang="ru-RU" dirty="0"/>
              <a:t>допускается </a:t>
            </a:r>
            <a:r>
              <a:rPr lang="ru-RU" b="1" dirty="0"/>
              <a:t>только </a:t>
            </a:r>
            <a:r>
              <a:rPr lang="ru-RU" dirty="0"/>
              <a:t>в случаях, предусмотренных законом, в интересах национальной безопасности, общественного порядка, защиты </a:t>
            </a:r>
            <a:r>
              <a:rPr lang="ru-RU" b="1" dirty="0"/>
              <a:t>нравственности, </a:t>
            </a:r>
            <a:r>
              <a:rPr lang="ru-RU" dirty="0"/>
              <a:t>здоровья </a:t>
            </a:r>
            <a:r>
              <a:rPr lang="ru-RU" b="1" dirty="0"/>
              <a:t>населения, прав и свобод других </a:t>
            </a:r>
            <a:r>
              <a:rPr lang="ru-RU" b="1" dirty="0" smtClean="0"/>
              <a:t>лиц </a:t>
            </a:r>
            <a:r>
              <a:rPr lang="ru-RU" dirty="0" smtClean="0"/>
              <a:t>(ст. </a:t>
            </a:r>
            <a:r>
              <a:rPr lang="ru-RU" dirty="0"/>
              <a:t>23 Конституции </a:t>
            </a:r>
            <a:r>
              <a:rPr lang="ru-RU" dirty="0" smtClean="0"/>
              <a:t>Республики Беларусь).</a:t>
            </a:r>
            <a:endParaRPr lang="ru-RU" dirty="0"/>
          </a:p>
        </p:txBody>
      </p:sp>
      <p:sp>
        <p:nvSpPr>
          <p:cNvPr id="10" name="Заголовок 1"/>
          <p:cNvSpPr>
            <a:spLocks noGrp="1"/>
          </p:cNvSpPr>
          <p:nvPr>
            <p:ph type="title"/>
          </p:nvPr>
        </p:nvSpPr>
        <p:spPr>
          <a:xfrm>
            <a:off x="421196" y="260648"/>
            <a:ext cx="8229600" cy="990600"/>
          </a:xfrm>
        </p:spPr>
        <p:txBody>
          <a:bodyPr/>
          <a:lstStyle/>
          <a:p>
            <a:r>
              <a:rPr lang="ru-RU" b="1" dirty="0" smtClean="0">
                <a:solidFill>
                  <a:srgbClr val="FF0000"/>
                </a:solidFill>
                <a:effectLst>
                  <a:outerShdw blurRad="38100" dist="38100" dir="2700000" algn="tl">
                    <a:srgbClr val="000000">
                      <a:alpha val="43137"/>
                    </a:srgbClr>
                  </a:outerShdw>
                </a:effectLst>
              </a:rPr>
              <a:t>Конституционные </a:t>
            </a:r>
            <a:r>
              <a:rPr lang="ru-RU" b="1" dirty="0">
                <a:solidFill>
                  <a:srgbClr val="FF0000"/>
                </a:solidFill>
                <a:effectLst>
                  <a:outerShdw blurRad="38100" dist="38100" dir="2700000" algn="tl">
                    <a:srgbClr val="000000">
                      <a:alpha val="43137"/>
                    </a:srgbClr>
                  </a:outerShdw>
                </a:effectLst>
              </a:rPr>
              <a:t>нормы</a:t>
            </a:r>
          </a:p>
        </p:txBody>
      </p:sp>
    </p:spTree>
    <p:extLst>
      <p:ext uri="{BB962C8B-B14F-4D97-AF65-F5344CB8AC3E}">
        <p14:creationId xmlns:p14="http://schemas.microsoft.com/office/powerpoint/2010/main" val="24601327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990600"/>
          </a:xfrm>
        </p:spPr>
        <p:txBody>
          <a:bodyPr>
            <a:normAutofit fontScale="90000"/>
          </a:bodyPr>
          <a:lstStyle/>
          <a:p>
            <a:pPr algn="ctr"/>
            <a:r>
              <a:rPr lang="ru-RU" dirty="0" smtClean="0"/>
              <a:t/>
            </a:r>
            <a:br>
              <a:rPr lang="ru-RU" dirty="0" smtClean="0"/>
            </a:br>
            <a:r>
              <a:rPr lang="ru-RU" b="1" dirty="0">
                <a:solidFill>
                  <a:srgbClr val="FF0000"/>
                </a:solidFill>
                <a:effectLst>
                  <a:outerShdw blurRad="38100" dist="38100" dir="2700000" algn="tl">
                    <a:srgbClr val="000000">
                      <a:alpha val="43137"/>
                    </a:srgbClr>
                  </a:outerShdw>
                </a:effectLst>
              </a:rPr>
              <a:t>Забастовка</a:t>
            </a:r>
            <a:r>
              <a:rPr lang="ru-RU" b="1" dirty="0">
                <a:solidFill>
                  <a:srgbClr val="319F80"/>
                </a:solidFill>
                <a:effectLst>
                  <a:outerShdw blurRad="38100" dist="38100" dir="2700000" algn="tl">
                    <a:srgbClr val="000000">
                      <a:alpha val="43137"/>
                    </a:srgbClr>
                  </a:outerShdw>
                </a:effectLst>
              </a:rPr>
              <a:t/>
            </a:r>
            <a:br>
              <a:rPr lang="ru-RU" b="1" dirty="0">
                <a:solidFill>
                  <a:srgbClr val="319F80"/>
                </a:solidFill>
                <a:effectLst>
                  <a:outerShdw blurRad="38100" dist="38100" dir="2700000" algn="tl">
                    <a:srgbClr val="000000">
                      <a:alpha val="43137"/>
                    </a:srgbClr>
                  </a:outerShdw>
                </a:effectLst>
              </a:rPr>
            </a:br>
            <a:endParaRPr lang="ru-RU" sz="3600" b="1" dirty="0">
              <a:solidFill>
                <a:srgbClr val="319F80"/>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124744"/>
            <a:ext cx="8856984" cy="5733256"/>
          </a:xfrm>
        </p:spPr>
        <p:txBody>
          <a:bodyPr>
            <a:normAutofit fontScale="92500" lnSpcReduction="10000"/>
          </a:bodyPr>
          <a:lstStyle/>
          <a:p>
            <a:pPr marL="0" indent="0">
              <a:buNone/>
            </a:pPr>
            <a:r>
              <a:rPr lang="ru-RU" sz="2200" b="1" dirty="0"/>
              <a:t>ТРУДОВОЙ КОДЕКС РЕСПУБЛИКИ </a:t>
            </a:r>
            <a:r>
              <a:rPr lang="ru-RU" sz="2200" b="1" dirty="0" smtClean="0"/>
              <a:t>БЕЛАРУСЬ </a:t>
            </a:r>
            <a:br>
              <a:rPr lang="ru-RU" sz="2200" b="1" dirty="0" smtClean="0"/>
            </a:br>
            <a:r>
              <a:rPr lang="ru-RU" sz="2200" b="1" dirty="0" smtClean="0"/>
              <a:t>от 26 </a:t>
            </a:r>
            <a:r>
              <a:rPr lang="ru-RU" sz="2200" b="1" dirty="0"/>
              <a:t>июля 1999 г. </a:t>
            </a:r>
            <a:r>
              <a:rPr lang="ru-RU" sz="2200" b="1" dirty="0" smtClean="0"/>
              <a:t>№296-3:</a:t>
            </a:r>
          </a:p>
          <a:p>
            <a:pPr marL="0" indent="0">
              <a:buNone/>
            </a:pPr>
            <a:endParaRPr lang="ru-RU" sz="1900" dirty="0"/>
          </a:p>
          <a:p>
            <a:pPr marL="0" indent="0" algn="just">
              <a:buNone/>
            </a:pPr>
            <a:r>
              <a:rPr lang="ru-RU" sz="1900" b="1" dirty="0" smtClean="0"/>
              <a:t>Забастовка</a:t>
            </a:r>
            <a:r>
              <a:rPr lang="ru-RU" sz="1900" dirty="0" smtClean="0"/>
              <a:t> </a:t>
            </a:r>
            <a:r>
              <a:rPr lang="ru-RU" sz="1900" dirty="0"/>
              <a:t>- временный добровольный отказ работников от выполнения трудовых обязанностей (полностью или частично) </a:t>
            </a:r>
            <a:r>
              <a:rPr lang="ru-RU" sz="1900" b="1" dirty="0"/>
              <a:t>в целях разрешения коллективного трудового </a:t>
            </a:r>
            <a:r>
              <a:rPr lang="ru-RU" sz="1900" b="1" dirty="0" smtClean="0"/>
              <a:t>спор</a:t>
            </a:r>
            <a:r>
              <a:rPr lang="ru-RU" sz="1900" dirty="0" smtClean="0"/>
              <a:t>а</a:t>
            </a:r>
            <a:r>
              <a:rPr lang="ru-RU" sz="1900" dirty="0"/>
              <a:t> </a:t>
            </a:r>
            <a:r>
              <a:rPr lang="ru-RU" sz="1900" dirty="0" smtClean="0"/>
              <a:t>(</a:t>
            </a:r>
            <a:r>
              <a:rPr lang="ru-RU" sz="1900" i="1" dirty="0" smtClean="0"/>
              <a:t>ст. 388</a:t>
            </a:r>
            <a:r>
              <a:rPr lang="ru-RU" sz="1900" dirty="0" smtClean="0"/>
              <a:t>).</a:t>
            </a:r>
          </a:p>
          <a:p>
            <a:pPr marL="0" indent="0" algn="just">
              <a:buNone/>
            </a:pPr>
            <a:endParaRPr lang="ru-RU" sz="1900" dirty="0"/>
          </a:p>
          <a:p>
            <a:pPr marL="0" indent="0" algn="just">
              <a:buNone/>
            </a:pPr>
            <a:r>
              <a:rPr lang="ru-RU" sz="1900" b="1" dirty="0"/>
              <a:t>Коллективный трудовой спор </a:t>
            </a:r>
            <a:r>
              <a:rPr lang="ru-RU" sz="1900" dirty="0"/>
              <a:t>- неурегулированные разногласия сторон коллективных трудовых отношений по поводу установления, изменения </a:t>
            </a:r>
            <a:r>
              <a:rPr lang="ru-RU" sz="1900" dirty="0" smtClean="0"/>
              <a:t>социально-экономических </a:t>
            </a:r>
            <a:r>
              <a:rPr lang="ru-RU" sz="1900" dirty="0"/>
              <a:t>условий труда и быта работников, заключения, изменения, дополнения, исполнения либо прекращения коллективных договоров, </a:t>
            </a:r>
            <a:r>
              <a:rPr lang="ru-RU" sz="1900" dirty="0" smtClean="0"/>
              <a:t>соглашений (</a:t>
            </a:r>
            <a:r>
              <a:rPr lang="ru-RU" sz="1900" i="1" dirty="0" smtClean="0"/>
              <a:t>ст. </a:t>
            </a:r>
            <a:r>
              <a:rPr lang="ru-RU" sz="1900" i="1" dirty="0"/>
              <a:t>377</a:t>
            </a:r>
            <a:r>
              <a:rPr lang="ru-RU" sz="1900" dirty="0" smtClean="0"/>
              <a:t>).</a:t>
            </a:r>
          </a:p>
          <a:p>
            <a:pPr marL="0" indent="0" algn="just">
              <a:buNone/>
            </a:pPr>
            <a:endParaRPr lang="ru-RU" sz="1600" dirty="0"/>
          </a:p>
          <a:p>
            <a:pPr marL="0" indent="0" algn="just">
              <a:buNone/>
            </a:pPr>
            <a:r>
              <a:rPr lang="ru-RU" sz="1700" i="1" dirty="0"/>
              <a:t>Забастовка может проводиться </a:t>
            </a:r>
            <a:r>
              <a:rPr lang="ru-RU" sz="1700" b="1" i="1" dirty="0">
                <a:solidFill>
                  <a:srgbClr val="C00000"/>
                </a:solidFill>
              </a:rPr>
              <a:t>не позднее трех месяцев </a:t>
            </a:r>
            <a:r>
              <a:rPr lang="ru-RU" sz="1700" i="1" dirty="0"/>
              <a:t>со дня </a:t>
            </a:r>
            <a:r>
              <a:rPr lang="ru-RU" sz="1700" i="1" dirty="0" err="1"/>
              <a:t>недостижения</a:t>
            </a:r>
            <a:r>
              <a:rPr lang="ru-RU" sz="1700" i="1" dirty="0"/>
              <a:t> согласия между сторонами коллективного трудового спора по урегулированию коллективного трудового спора </a:t>
            </a:r>
            <a:r>
              <a:rPr lang="ru-RU" sz="1700" b="1" i="1" dirty="0">
                <a:solidFill>
                  <a:srgbClr val="C00000"/>
                </a:solidFill>
              </a:rPr>
              <a:t>в примирительной комиссии</a:t>
            </a:r>
            <a:r>
              <a:rPr lang="ru-RU" sz="1700" i="1" dirty="0"/>
              <a:t>, а если стороны обращались к посреднику или (и) в </a:t>
            </a:r>
            <a:r>
              <a:rPr lang="ru-RU" sz="1700" b="1" i="1" dirty="0"/>
              <a:t>трудовой арбитраж </a:t>
            </a:r>
            <a:r>
              <a:rPr lang="ru-RU" sz="1700" i="1" dirty="0"/>
              <a:t>- со дня </a:t>
            </a:r>
            <a:r>
              <a:rPr lang="ru-RU" sz="1700" i="1" dirty="0" err="1"/>
              <a:t>недостижения</a:t>
            </a:r>
            <a:r>
              <a:rPr lang="ru-RU" sz="1700" i="1" dirty="0"/>
              <a:t> согласия между сторонами коллективного трудового спора по урегулированию коллективного трудового спора с участием посредника или (и) несогласия с решением трудового арбитража, за исключением решения, которое носит для сторон обязательный характер</a:t>
            </a:r>
            <a:r>
              <a:rPr lang="ru-RU" sz="1700" i="1" dirty="0" smtClean="0"/>
              <a:t>.</a:t>
            </a:r>
          </a:p>
        </p:txBody>
      </p:sp>
    </p:spTree>
    <p:extLst>
      <p:ext uri="{BB962C8B-B14F-4D97-AF65-F5344CB8AC3E}">
        <p14:creationId xmlns:p14="http://schemas.microsoft.com/office/powerpoint/2010/main" val="413531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33400"/>
            <a:ext cx="8229600" cy="663352"/>
          </a:xfrm>
        </p:spPr>
        <p:txBody>
          <a:bodyPr>
            <a:normAutofit/>
          </a:bodyPr>
          <a:lstStyle/>
          <a:p>
            <a:pPr algn="ctr"/>
            <a:r>
              <a:rPr lang="ru-RU" sz="3600" b="1" dirty="0">
                <a:solidFill>
                  <a:srgbClr val="FF0000"/>
                </a:solidFill>
                <a:effectLst>
                  <a:outerShdw blurRad="38100" dist="38100" dir="2700000" algn="tl">
                    <a:srgbClr val="000000">
                      <a:alpha val="43137"/>
                    </a:srgbClr>
                  </a:outerShdw>
                </a:effectLst>
              </a:rPr>
              <a:t>Забастовка</a:t>
            </a:r>
          </a:p>
        </p:txBody>
      </p:sp>
      <p:sp>
        <p:nvSpPr>
          <p:cNvPr id="3" name="Объект 2"/>
          <p:cNvSpPr>
            <a:spLocks noGrp="1"/>
          </p:cNvSpPr>
          <p:nvPr>
            <p:ph idx="1"/>
          </p:nvPr>
        </p:nvSpPr>
        <p:spPr>
          <a:xfrm>
            <a:off x="323528" y="1340768"/>
            <a:ext cx="8363272" cy="5136232"/>
          </a:xfrm>
        </p:spPr>
        <p:txBody>
          <a:bodyPr/>
          <a:lstStyle/>
          <a:p>
            <a:pPr marL="0" indent="0" algn="just">
              <a:buNone/>
            </a:pPr>
            <a:r>
              <a:rPr lang="ru-RU" dirty="0"/>
              <a:t>Законом </a:t>
            </a:r>
            <a:r>
              <a:rPr lang="ru-RU" b="1" dirty="0">
                <a:solidFill>
                  <a:srgbClr val="C00000"/>
                </a:solidFill>
              </a:rPr>
              <a:t>могут быть установлены ограничения </a:t>
            </a:r>
            <a:r>
              <a:rPr lang="ru-RU" dirty="0"/>
              <a:t>реализации права на забастовку в той мере, в какой это необходимо в интересах национальной безопасности, общественного порядка, здоровья населения, прав и свобод других лиц.</a:t>
            </a:r>
          </a:p>
          <a:p>
            <a:pPr marL="0" indent="0" algn="just">
              <a:buNone/>
            </a:pPr>
            <a:endParaRPr lang="ru-RU" b="1" dirty="0">
              <a:solidFill>
                <a:srgbClr val="C00000"/>
              </a:solidFill>
            </a:endParaRPr>
          </a:p>
          <a:p>
            <a:pPr marL="0" indent="0" algn="just">
              <a:buNone/>
            </a:pPr>
            <a:r>
              <a:rPr lang="ru-RU" b="1" dirty="0" smtClean="0">
                <a:solidFill>
                  <a:srgbClr val="C00000"/>
                </a:solidFill>
              </a:rPr>
              <a:t>Запрещается </a:t>
            </a:r>
            <a:r>
              <a:rPr lang="ru-RU" b="1" dirty="0">
                <a:solidFill>
                  <a:srgbClr val="C00000"/>
                </a:solidFill>
              </a:rPr>
              <a:t>оказание материальной помощи </a:t>
            </a:r>
            <a:r>
              <a:rPr lang="ru-RU" dirty="0"/>
              <a:t>участникам забастовки за </a:t>
            </a:r>
            <a:r>
              <a:rPr lang="ru-RU" dirty="0" smtClean="0"/>
              <a:t>счет средств </a:t>
            </a:r>
            <a:r>
              <a:rPr lang="ru-RU" dirty="0"/>
              <a:t>политических партий, движений, иных общественных объединений, преследующих политические цели, а также иностранных юридических и физических лиц</a:t>
            </a:r>
            <a:r>
              <a:rPr lang="ru-RU" dirty="0" smtClean="0"/>
              <a:t>.</a:t>
            </a:r>
            <a:endParaRPr lang="ru-RU" dirty="0"/>
          </a:p>
        </p:txBody>
      </p:sp>
    </p:spTree>
    <p:extLst>
      <p:ext uri="{BB962C8B-B14F-4D97-AF65-F5344CB8AC3E}">
        <p14:creationId xmlns:p14="http://schemas.microsoft.com/office/powerpoint/2010/main" val="3675535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63352"/>
          </a:xfrm>
        </p:spPr>
        <p:txBody>
          <a:bodyPr>
            <a:normAutofit/>
          </a:bodyPr>
          <a:lstStyle/>
          <a:p>
            <a:pPr algn="ctr"/>
            <a:r>
              <a:rPr lang="ru-RU" sz="3200" dirty="0">
                <a:solidFill>
                  <a:srgbClr val="FF0000"/>
                </a:solidFill>
                <a:effectLst>
                  <a:outerShdw blurRad="38100" dist="38100" dir="2700000" algn="tl">
                    <a:srgbClr val="000000">
                      <a:alpha val="43137"/>
                    </a:srgbClr>
                  </a:outerShdw>
                </a:effectLst>
              </a:rPr>
              <a:t>Решение о проведении забастовки</a:t>
            </a:r>
          </a:p>
        </p:txBody>
      </p:sp>
      <p:sp>
        <p:nvSpPr>
          <p:cNvPr id="3" name="Объект 2"/>
          <p:cNvSpPr>
            <a:spLocks noGrp="1"/>
          </p:cNvSpPr>
          <p:nvPr>
            <p:ph idx="1"/>
          </p:nvPr>
        </p:nvSpPr>
        <p:spPr>
          <a:xfrm>
            <a:off x="395536" y="836712"/>
            <a:ext cx="8352928" cy="5832648"/>
          </a:xfrm>
        </p:spPr>
        <p:txBody>
          <a:bodyPr>
            <a:normAutofit/>
          </a:bodyPr>
          <a:lstStyle/>
          <a:p>
            <a:pPr algn="just">
              <a:buFont typeface="Wingdings" pitchFamily="2" charset="2"/>
              <a:buChar char="§"/>
            </a:pPr>
            <a:r>
              <a:rPr lang="ru-RU" sz="2000" dirty="0"/>
              <a:t>Решение о проведении забастовки принимается </a:t>
            </a:r>
            <a:r>
              <a:rPr lang="ru-RU" sz="2000" b="1" dirty="0"/>
              <a:t>на собрании или конференции тайным голосованием</a:t>
            </a:r>
            <a:r>
              <a:rPr lang="ru-RU" sz="2000" dirty="0" smtClean="0"/>
              <a:t>.</a:t>
            </a:r>
          </a:p>
          <a:p>
            <a:pPr algn="just">
              <a:buFont typeface="Wingdings" pitchFamily="2" charset="2"/>
              <a:buChar char="§"/>
            </a:pPr>
            <a:r>
              <a:rPr lang="ru-RU" sz="2000" dirty="0" smtClean="0"/>
              <a:t>Решение </a:t>
            </a:r>
            <a:r>
              <a:rPr lang="ru-RU" sz="2000" dirty="0"/>
              <a:t>считается принятым, если за него проголосовало </a:t>
            </a:r>
            <a:r>
              <a:rPr lang="ru-RU" sz="2000" b="1" dirty="0"/>
              <a:t>не менее двух третей присутствующих работников</a:t>
            </a:r>
            <a:r>
              <a:rPr lang="ru-RU" sz="2000" dirty="0"/>
              <a:t> (делегатов конференции</a:t>
            </a:r>
            <a:r>
              <a:rPr lang="ru-RU" sz="2000" dirty="0" smtClean="0"/>
              <a:t>).</a:t>
            </a:r>
          </a:p>
          <a:p>
            <a:pPr algn="just">
              <a:buFont typeface="Wingdings" pitchFamily="2" charset="2"/>
              <a:buChar char="§"/>
            </a:pPr>
            <a:r>
              <a:rPr lang="ru-RU" sz="2000" dirty="0" smtClean="0"/>
              <a:t>Собрание </a:t>
            </a:r>
            <a:r>
              <a:rPr lang="ru-RU" sz="2000" dirty="0"/>
              <a:t>считается правомочным, </a:t>
            </a:r>
            <a:r>
              <a:rPr lang="ru-RU" sz="2000" dirty="0" smtClean="0"/>
              <a:t>если </a:t>
            </a:r>
            <a:r>
              <a:rPr lang="ru-RU" sz="2000" dirty="0"/>
              <a:t>на нем присутствует </a:t>
            </a:r>
            <a:r>
              <a:rPr lang="ru-RU" sz="2000" b="1" dirty="0"/>
              <a:t>более половины работников</a:t>
            </a:r>
            <a:r>
              <a:rPr lang="ru-RU" sz="2000" dirty="0"/>
              <a:t>, а конференция - не менее двух третей делегатов.</a:t>
            </a:r>
          </a:p>
          <a:p>
            <a:pPr marL="0" indent="0" algn="ctr">
              <a:buNone/>
            </a:pPr>
            <a:r>
              <a:rPr lang="ru-RU" sz="3200" spc="-100" dirty="0">
                <a:solidFill>
                  <a:srgbClr val="FF0000"/>
                </a:solidFill>
                <a:effectLst>
                  <a:outerShdw blurRad="38100" dist="38100" dir="2700000" algn="tl">
                    <a:srgbClr val="000000">
                      <a:alpha val="43137"/>
                    </a:srgbClr>
                  </a:outerShdw>
                </a:effectLst>
                <a:latin typeface="+mj-lt"/>
                <a:ea typeface="+mj-ea"/>
                <a:cs typeface="+mj-cs"/>
              </a:rPr>
              <a:t>Уведомление о забастовке</a:t>
            </a:r>
          </a:p>
          <a:p>
            <a:pPr algn="just">
              <a:buFont typeface="Wingdings" pitchFamily="2" charset="2"/>
              <a:buChar char="§"/>
            </a:pPr>
            <a:r>
              <a:rPr lang="ru-RU" sz="2000" dirty="0"/>
              <a:t>Представительный орган работников обязан в письменной форме </a:t>
            </a:r>
            <a:r>
              <a:rPr lang="ru-RU" sz="2000" b="1" dirty="0"/>
              <a:t>уведомить </a:t>
            </a:r>
            <a:r>
              <a:rPr lang="ru-RU" sz="2000" dirty="0"/>
              <a:t>нанимателя о решении провести забастовку </a:t>
            </a:r>
            <a:r>
              <a:rPr lang="ru-RU" sz="2000" b="1" dirty="0"/>
              <a:t>не позднее двух недель до ее начала</a:t>
            </a:r>
            <a:r>
              <a:rPr lang="ru-RU" sz="2000" b="1" dirty="0" smtClean="0"/>
              <a:t>.</a:t>
            </a:r>
          </a:p>
          <a:p>
            <a:pPr algn="just">
              <a:buFont typeface="Wingdings" pitchFamily="2" charset="2"/>
              <a:buChar char="§"/>
            </a:pPr>
            <a:r>
              <a:rPr lang="ru-RU" sz="2000" dirty="0"/>
              <a:t>После получения уведомления о забастовке наниматель обязан </a:t>
            </a:r>
            <a:r>
              <a:rPr lang="ru-RU" sz="2000" b="1" dirty="0"/>
              <a:t>немедленно сообщить об этом собственнику </a:t>
            </a:r>
            <a:r>
              <a:rPr lang="ru-RU" sz="2000" dirty="0"/>
              <a:t>или уполномоченному им органу, поставщикам, потребителям, транспортным организациям, местному исполнительному и распорядительному органу.</a:t>
            </a:r>
          </a:p>
        </p:txBody>
      </p:sp>
    </p:spTree>
    <p:extLst>
      <p:ext uri="{BB962C8B-B14F-4D97-AF65-F5344CB8AC3E}">
        <p14:creationId xmlns:p14="http://schemas.microsoft.com/office/powerpoint/2010/main" val="1503426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352928" cy="6192688"/>
          </a:xfrm>
        </p:spPr>
        <p:txBody>
          <a:bodyPr>
            <a:normAutofit fontScale="92500" lnSpcReduction="10000"/>
          </a:bodyPr>
          <a:lstStyle/>
          <a:p>
            <a:pPr marL="0" indent="0">
              <a:buNone/>
            </a:pPr>
            <a:r>
              <a:rPr lang="ru-RU" sz="2600" b="1" dirty="0" smtClean="0">
                <a:solidFill>
                  <a:srgbClr val="C00000"/>
                </a:solidFill>
              </a:rPr>
              <a:t>Запрещается принуждение</a:t>
            </a:r>
            <a:r>
              <a:rPr lang="ru-RU" sz="2600" b="1" dirty="0"/>
              <a:t> </a:t>
            </a:r>
            <a:r>
              <a:rPr lang="ru-RU" dirty="0" smtClean="0"/>
              <a:t>к </a:t>
            </a:r>
            <a:r>
              <a:rPr lang="ru-RU" dirty="0"/>
              <a:t>участию в забастовке либо отказу от участия в </a:t>
            </a:r>
            <a:r>
              <a:rPr lang="ru-RU" dirty="0" smtClean="0"/>
              <a:t>ней</a:t>
            </a:r>
          </a:p>
          <a:p>
            <a:pPr marL="0" indent="0" algn="just">
              <a:buNone/>
            </a:pPr>
            <a:endParaRPr lang="ru-RU" dirty="0" smtClean="0"/>
          </a:p>
          <a:p>
            <a:pPr marL="0" indent="0" algn="ctr">
              <a:buNone/>
            </a:pPr>
            <a:r>
              <a:rPr lang="ru-RU" sz="3500" spc="-100" dirty="0">
                <a:solidFill>
                  <a:srgbClr val="FF0000"/>
                </a:solidFill>
                <a:effectLst>
                  <a:outerShdw blurRad="38100" dist="38100" dir="2700000" algn="tl">
                    <a:srgbClr val="000000">
                      <a:alpha val="43137"/>
                    </a:srgbClr>
                  </a:outerShdw>
                </a:effectLst>
                <a:latin typeface="+mj-lt"/>
                <a:ea typeface="+mj-ea"/>
                <a:cs typeface="+mj-cs"/>
              </a:rPr>
              <a:t>Обязанности сторон во время забастовки</a:t>
            </a:r>
          </a:p>
          <a:p>
            <a:pPr marL="0" indent="0" algn="just">
              <a:buNone/>
            </a:pPr>
            <a:r>
              <a:rPr lang="ru-RU" sz="2200" dirty="0" smtClean="0"/>
              <a:t>Стороны </a:t>
            </a:r>
            <a:r>
              <a:rPr lang="ru-RU" sz="2200" dirty="0"/>
              <a:t>коллективного трудового спора обязаны </a:t>
            </a:r>
            <a:r>
              <a:rPr lang="ru-RU" sz="2200" b="1" dirty="0"/>
              <a:t>принять необходимые меры</a:t>
            </a:r>
            <a:r>
              <a:rPr lang="ru-RU" sz="2200" dirty="0"/>
              <a:t> для обеспечения во время забастовки в организациях законности, сохранности государственной и частной собственности, общественного порядка, </a:t>
            </a:r>
            <a:r>
              <a:rPr lang="ru-RU" sz="2200" b="1" dirty="0"/>
              <a:t>минимума необходимых работ (услуг</a:t>
            </a:r>
            <a:r>
              <a:rPr lang="ru-RU" sz="2200" b="1" dirty="0" smtClean="0"/>
              <a:t>)</a:t>
            </a:r>
            <a:r>
              <a:rPr lang="ru-RU" sz="2200" dirty="0" smtClean="0"/>
              <a:t>.</a:t>
            </a:r>
          </a:p>
          <a:p>
            <a:pPr marL="0" indent="0" algn="just">
              <a:buNone/>
            </a:pPr>
            <a:endParaRPr lang="ru-RU" sz="2000" dirty="0"/>
          </a:p>
          <a:p>
            <a:pPr marL="0" indent="0" algn="ctr">
              <a:buNone/>
            </a:pPr>
            <a:r>
              <a:rPr lang="ru-RU" sz="3500" spc="-100" dirty="0">
                <a:solidFill>
                  <a:srgbClr val="FF0000"/>
                </a:solidFill>
                <a:effectLst>
                  <a:outerShdw blurRad="38100" dist="38100" dir="2700000" algn="tl">
                    <a:srgbClr val="000000">
                      <a:alpha val="43137"/>
                    </a:srgbClr>
                  </a:outerShdw>
                </a:effectLst>
                <a:latin typeface="+mj-lt"/>
                <a:ea typeface="+mj-ea"/>
                <a:cs typeface="+mj-cs"/>
              </a:rPr>
              <a:t>Откладывание или приостановление забастовки</a:t>
            </a:r>
          </a:p>
          <a:p>
            <a:pPr marL="0" indent="0" algn="just">
              <a:buNone/>
            </a:pPr>
            <a:r>
              <a:rPr lang="ru-RU" sz="2200" b="1" dirty="0" smtClean="0"/>
              <a:t>В </a:t>
            </a:r>
            <a:r>
              <a:rPr lang="ru-RU" sz="2200" b="1" dirty="0"/>
              <a:t>случае создания реальной угрозы национальной безопасности</a:t>
            </a:r>
            <a:r>
              <a:rPr lang="ru-RU" sz="2200" dirty="0"/>
              <a:t>, общественному порядку, здоровью населения, правам и свободам других лиц, а также в иных случаях, предусмотренных законодательством, </a:t>
            </a:r>
            <a:r>
              <a:rPr lang="ru-RU" sz="2200" b="1" dirty="0"/>
              <a:t>Президент</a:t>
            </a:r>
            <a:r>
              <a:rPr lang="ru-RU" sz="2200" dirty="0"/>
              <a:t> Республики Беларусь </a:t>
            </a:r>
            <a:r>
              <a:rPr lang="ru-RU" sz="2200" b="1" dirty="0"/>
              <a:t>вправе отложить</a:t>
            </a:r>
            <a:r>
              <a:rPr lang="ru-RU" sz="2200" dirty="0"/>
              <a:t> проведение забастовки </a:t>
            </a:r>
            <a:r>
              <a:rPr lang="ru-RU" sz="2200" b="1" dirty="0"/>
              <a:t>или приостановить </a:t>
            </a:r>
            <a:r>
              <a:rPr lang="ru-RU" sz="2200" dirty="0"/>
              <a:t>ее, но не более чем на трехмесячный срок.</a:t>
            </a:r>
          </a:p>
        </p:txBody>
      </p:sp>
    </p:spTree>
    <p:extLst>
      <p:ext uri="{BB962C8B-B14F-4D97-AF65-F5344CB8AC3E}">
        <p14:creationId xmlns:p14="http://schemas.microsoft.com/office/powerpoint/2010/main" val="251391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663352"/>
          </a:xfrm>
        </p:spPr>
        <p:txBody>
          <a:bodyPr>
            <a:normAutofit/>
          </a:bodyPr>
          <a:lstStyle/>
          <a:p>
            <a:pPr algn="ctr"/>
            <a:r>
              <a:rPr lang="ru-RU" sz="3200" dirty="0">
                <a:solidFill>
                  <a:srgbClr val="FF0000"/>
                </a:solidFill>
                <a:effectLst>
                  <a:outerShdw blurRad="38100" dist="38100" dir="2700000" algn="tl">
                    <a:srgbClr val="000000">
                      <a:alpha val="43137"/>
                    </a:srgbClr>
                  </a:outerShdw>
                </a:effectLst>
              </a:rPr>
              <a:t>Прекращение забастовки</a:t>
            </a:r>
          </a:p>
        </p:txBody>
      </p:sp>
      <p:sp>
        <p:nvSpPr>
          <p:cNvPr id="3" name="Объект 2"/>
          <p:cNvSpPr>
            <a:spLocks noGrp="1"/>
          </p:cNvSpPr>
          <p:nvPr>
            <p:ph idx="1"/>
          </p:nvPr>
        </p:nvSpPr>
        <p:spPr>
          <a:xfrm>
            <a:off x="395536" y="836712"/>
            <a:ext cx="8352928" cy="5832648"/>
          </a:xfrm>
        </p:spPr>
        <p:txBody>
          <a:bodyPr>
            <a:normAutofit/>
          </a:bodyPr>
          <a:lstStyle/>
          <a:p>
            <a:pPr algn="just">
              <a:buFont typeface="Wingdings" pitchFamily="2" charset="2"/>
              <a:buChar char="§"/>
            </a:pPr>
            <a:endParaRPr lang="ru-RU" sz="2000" dirty="0" smtClean="0"/>
          </a:p>
          <a:p>
            <a:pPr marL="0" indent="0" algn="just">
              <a:buNone/>
            </a:pPr>
            <a:r>
              <a:rPr lang="ru-RU" dirty="0" smtClean="0"/>
              <a:t>Забастовка </a:t>
            </a:r>
            <a:r>
              <a:rPr lang="ru-RU" b="1" dirty="0"/>
              <a:t>прекращается</a:t>
            </a:r>
            <a:r>
              <a:rPr lang="ru-RU" dirty="0"/>
              <a:t>, а ее участники </a:t>
            </a:r>
            <a:r>
              <a:rPr lang="ru-RU" b="1" dirty="0"/>
              <a:t>обязаны</a:t>
            </a:r>
            <a:r>
              <a:rPr lang="ru-RU" dirty="0"/>
              <a:t> приступить к работе на следующий день после</a:t>
            </a:r>
            <a:r>
              <a:rPr lang="ru-RU" dirty="0" smtClean="0"/>
              <a:t>:</a:t>
            </a:r>
          </a:p>
          <a:p>
            <a:pPr marL="0" indent="0" algn="just">
              <a:buNone/>
            </a:pPr>
            <a:endParaRPr lang="ru-RU" sz="2000" dirty="0"/>
          </a:p>
          <a:p>
            <a:pPr marL="0" indent="0" algn="just">
              <a:buNone/>
            </a:pPr>
            <a:r>
              <a:rPr lang="ru-RU" dirty="0" smtClean="0"/>
              <a:t>1) признания </a:t>
            </a:r>
            <a:r>
              <a:rPr lang="ru-RU" dirty="0"/>
              <a:t>ее </a:t>
            </a:r>
            <a:r>
              <a:rPr lang="ru-RU" dirty="0" smtClean="0"/>
              <a:t>незаконной в соответствии со ст. 395 Трудового Кодекса;</a:t>
            </a:r>
            <a:endParaRPr lang="ru-RU" dirty="0"/>
          </a:p>
          <a:p>
            <a:pPr marL="0" indent="0" algn="just">
              <a:buNone/>
            </a:pPr>
            <a:r>
              <a:rPr lang="ru-RU" dirty="0" smtClean="0"/>
              <a:t>2) получения </a:t>
            </a:r>
            <a:r>
              <a:rPr lang="ru-RU" dirty="0"/>
              <a:t>письменного согласия нанимателя удовлетворить требования;</a:t>
            </a:r>
          </a:p>
          <a:p>
            <a:pPr marL="0" indent="0" algn="just">
              <a:buNone/>
            </a:pPr>
            <a:r>
              <a:rPr lang="ru-RU" dirty="0" smtClean="0"/>
              <a:t>3) принятия </a:t>
            </a:r>
            <a:r>
              <a:rPr lang="ru-RU" dirty="0"/>
              <a:t>об этом решения общим собранием, конференцией в порядке, предусмотренном статьей </a:t>
            </a:r>
            <a:r>
              <a:rPr lang="ru-RU" dirty="0" smtClean="0"/>
              <a:t/>
            </a:r>
            <a:br>
              <a:rPr lang="ru-RU" dirty="0" smtClean="0"/>
            </a:br>
            <a:r>
              <a:rPr lang="ru-RU" dirty="0" smtClean="0"/>
              <a:t>379 Трудового Кодекса</a:t>
            </a:r>
            <a:r>
              <a:rPr lang="ru-RU" dirty="0"/>
              <a:t>;</a:t>
            </a:r>
          </a:p>
          <a:p>
            <a:pPr marL="0" indent="0" algn="just">
              <a:buNone/>
            </a:pPr>
            <a:r>
              <a:rPr lang="ru-RU" dirty="0" smtClean="0"/>
              <a:t>4) заключения </a:t>
            </a:r>
            <a:r>
              <a:rPr lang="ru-RU" dirty="0"/>
              <a:t>письменного соглашения сторон </a:t>
            </a:r>
            <a:r>
              <a:rPr lang="ru-RU" dirty="0" smtClean="0"/>
              <a:t/>
            </a:r>
            <a:br>
              <a:rPr lang="ru-RU" dirty="0" smtClean="0"/>
            </a:br>
            <a:r>
              <a:rPr lang="ru-RU" dirty="0" smtClean="0"/>
              <a:t>о </a:t>
            </a:r>
            <a:r>
              <a:rPr lang="ru-RU" dirty="0"/>
              <a:t>прекращении забастовки</a:t>
            </a:r>
            <a:r>
              <a:rPr lang="ru-RU" dirty="0" smtClean="0"/>
              <a:t>.</a:t>
            </a:r>
            <a:endParaRPr lang="ru-RU" dirty="0"/>
          </a:p>
        </p:txBody>
      </p:sp>
    </p:spTree>
    <p:extLst>
      <p:ext uri="{BB962C8B-B14F-4D97-AF65-F5344CB8AC3E}">
        <p14:creationId xmlns:p14="http://schemas.microsoft.com/office/powerpoint/2010/main" val="2861473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63352"/>
          </a:xfrm>
        </p:spPr>
        <p:txBody>
          <a:bodyPr>
            <a:noAutofit/>
          </a:bodyPr>
          <a:lstStyle/>
          <a:p>
            <a:pPr algn="ctr"/>
            <a:r>
              <a:rPr lang="ru-RU" sz="3200" dirty="0">
                <a:solidFill>
                  <a:srgbClr val="FF0000"/>
                </a:solidFill>
                <a:effectLst>
                  <a:outerShdw blurRad="38100" dist="38100" dir="2700000" algn="tl">
                    <a:srgbClr val="000000">
                      <a:alpha val="43137"/>
                    </a:srgbClr>
                  </a:outerShdw>
                </a:effectLst>
              </a:rPr>
              <a:t>Правовое положение и ответственность работников во время забастовки</a:t>
            </a:r>
          </a:p>
        </p:txBody>
      </p:sp>
      <p:sp>
        <p:nvSpPr>
          <p:cNvPr id="3" name="Объект 2"/>
          <p:cNvSpPr>
            <a:spLocks noGrp="1"/>
          </p:cNvSpPr>
          <p:nvPr>
            <p:ph idx="1"/>
          </p:nvPr>
        </p:nvSpPr>
        <p:spPr>
          <a:xfrm>
            <a:off x="251520" y="1484784"/>
            <a:ext cx="8784976" cy="1080120"/>
          </a:xfrm>
        </p:spPr>
        <p:txBody>
          <a:bodyPr>
            <a:normAutofit/>
          </a:bodyPr>
          <a:lstStyle/>
          <a:p>
            <a:pPr marL="0" indent="0" algn="just">
              <a:buNone/>
            </a:pPr>
            <a:r>
              <a:rPr lang="ru-RU" sz="2000" dirty="0" smtClean="0"/>
              <a:t>За </a:t>
            </a:r>
            <a:r>
              <a:rPr lang="ru-RU" sz="2000" dirty="0"/>
              <a:t>работниками, участвовавшими в забастовке, </a:t>
            </a:r>
            <a:r>
              <a:rPr lang="ru-RU" sz="2000" b="1" dirty="0"/>
              <a:t>заработная плата за все время забастовки не сохраняется</a:t>
            </a:r>
            <a:r>
              <a:rPr lang="ru-RU" sz="2000" dirty="0"/>
              <a:t>. Период участия в забастовке </a:t>
            </a:r>
            <a:r>
              <a:rPr lang="ru-RU" sz="2000" b="1" dirty="0"/>
              <a:t>не включается в стаж</a:t>
            </a:r>
            <a:r>
              <a:rPr lang="ru-RU" sz="2000" dirty="0"/>
              <a:t>, дающий право на отпуск</a:t>
            </a:r>
            <a:r>
              <a:rPr lang="ru-RU" sz="2000" dirty="0" smtClean="0"/>
              <a:t>.</a:t>
            </a:r>
            <a:endParaRPr lang="ru-RU" sz="2900" spc="-100" dirty="0">
              <a:solidFill>
                <a:schemeClr val="tx2"/>
              </a:solidFill>
              <a:latin typeface="+mj-lt"/>
              <a:ea typeface="+mj-ea"/>
              <a:cs typeface="+mj-cs"/>
            </a:endParaRPr>
          </a:p>
          <a:p>
            <a:pPr marL="0" indent="0" algn="just">
              <a:buNone/>
            </a:pPr>
            <a:endParaRPr lang="ru-RU" sz="2000" dirty="0"/>
          </a:p>
          <a:p>
            <a:pPr marL="0" indent="0" algn="just">
              <a:buNone/>
            </a:pPr>
            <a:endParaRPr lang="ru-RU" sz="2000" dirty="0"/>
          </a:p>
          <a:p>
            <a:pPr marL="0" indent="0" algn="just">
              <a:buNone/>
            </a:pPr>
            <a:endParaRPr lang="ru-RU" sz="2000" dirty="0" smtClean="0"/>
          </a:p>
        </p:txBody>
      </p:sp>
      <p:pic>
        <p:nvPicPr>
          <p:cNvPr id="22535" name="Picture 7" descr="Табличка &quot;открыто-закрыто&quot; синий + белый, цена 95 грн., купить в Сумах —  Prom.ua (ID#6223407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2564904"/>
            <a:ext cx="2986532" cy="345638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4" name="Прямоугольник 13"/>
          <p:cNvSpPr/>
          <p:nvPr/>
        </p:nvSpPr>
        <p:spPr>
          <a:xfrm>
            <a:off x="251520" y="2861935"/>
            <a:ext cx="5112568" cy="2862322"/>
          </a:xfrm>
          <a:prstGeom prst="rect">
            <a:avLst/>
          </a:prstGeom>
        </p:spPr>
        <p:txBody>
          <a:bodyPr wrap="square">
            <a:spAutoFit/>
          </a:bodyPr>
          <a:lstStyle/>
          <a:p>
            <a:pPr algn="just">
              <a:lnSpc>
                <a:spcPts val="2400"/>
              </a:lnSpc>
            </a:pPr>
            <a:r>
              <a:rPr lang="ru-RU" sz="2000" dirty="0"/>
              <a:t>За работниками, отказавшимися в письменной форме от участия в забастовке, но в связи с ней не имевшими возможности исполнять свои трудовые обязанности, заработная плата за все время забастовки выплачивается в размерах, не ниже установленных законодательством за простой не по вине работника.</a:t>
            </a:r>
          </a:p>
        </p:txBody>
      </p:sp>
    </p:spTree>
    <p:extLst>
      <p:ext uri="{BB962C8B-B14F-4D97-AF65-F5344CB8AC3E}">
        <p14:creationId xmlns:p14="http://schemas.microsoft.com/office/powerpoint/2010/main" val="919897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663352"/>
          </a:xfrm>
        </p:spPr>
        <p:txBody>
          <a:bodyPr>
            <a:noAutofit/>
          </a:bodyPr>
          <a:lstStyle/>
          <a:p>
            <a:pPr algn="ctr"/>
            <a:r>
              <a:rPr lang="ru-RU" sz="3200" dirty="0">
                <a:solidFill>
                  <a:srgbClr val="FF0000"/>
                </a:solidFill>
                <a:effectLst>
                  <a:outerShdw blurRad="38100" dist="38100" dir="2700000" algn="tl">
                    <a:srgbClr val="000000">
                      <a:alpha val="43137"/>
                    </a:srgbClr>
                  </a:outerShdw>
                </a:effectLst>
              </a:rPr>
              <a:t>Правовое положение и ответственность работников во время забастовки</a:t>
            </a:r>
          </a:p>
        </p:txBody>
      </p:sp>
      <p:sp>
        <p:nvSpPr>
          <p:cNvPr id="4" name="Прямоугольник 3"/>
          <p:cNvSpPr/>
          <p:nvPr/>
        </p:nvSpPr>
        <p:spPr>
          <a:xfrm>
            <a:off x="281540" y="1556792"/>
            <a:ext cx="8538932" cy="5016758"/>
          </a:xfrm>
          <a:prstGeom prst="rect">
            <a:avLst/>
          </a:prstGeom>
        </p:spPr>
        <p:txBody>
          <a:bodyPr wrap="square">
            <a:spAutoFit/>
          </a:bodyPr>
          <a:lstStyle/>
          <a:p>
            <a:pPr marL="285750" indent="-285750" algn="just">
              <a:lnSpc>
                <a:spcPts val="2400"/>
              </a:lnSpc>
              <a:buFont typeface="Wingdings" pitchFamily="2" charset="2"/>
              <a:buChar char="§"/>
            </a:pPr>
            <a:r>
              <a:rPr lang="ru-RU" sz="2000" b="1" dirty="0" smtClean="0"/>
              <a:t>Ответственность </a:t>
            </a:r>
            <a:r>
              <a:rPr lang="ru-RU" sz="2000" b="1" dirty="0"/>
              <a:t>за участие в незаконной </a:t>
            </a:r>
            <a:r>
              <a:rPr lang="ru-RU" sz="2000" b="1" dirty="0" smtClean="0"/>
              <a:t>забастовке: </a:t>
            </a:r>
            <a:r>
              <a:rPr lang="ru-RU" sz="2000" dirty="0" smtClean="0"/>
              <a:t>участники </a:t>
            </a:r>
            <a:r>
              <a:rPr lang="ru-RU" sz="2000" dirty="0"/>
              <a:t>забастовки, признанной судом незаконной, могут быть </a:t>
            </a:r>
            <a:r>
              <a:rPr lang="ru-RU" sz="2000" u="sng" dirty="0"/>
              <a:t>привлечены к дисциплинарной и иной ответственности</a:t>
            </a:r>
            <a:r>
              <a:rPr lang="ru-RU" sz="2000" dirty="0"/>
              <a:t>, предусмотренной законодательством</a:t>
            </a:r>
            <a:r>
              <a:rPr lang="ru-RU" sz="2000" dirty="0" smtClean="0"/>
              <a:t>.</a:t>
            </a:r>
          </a:p>
          <a:p>
            <a:pPr marL="285750" indent="-285750" algn="just">
              <a:lnSpc>
                <a:spcPts val="2400"/>
              </a:lnSpc>
              <a:buFont typeface="Wingdings" pitchFamily="2" charset="2"/>
              <a:buChar char="§"/>
            </a:pPr>
            <a:endParaRPr lang="ru-RU" sz="2000" dirty="0"/>
          </a:p>
          <a:p>
            <a:pPr marL="285750" indent="-285750" algn="just">
              <a:lnSpc>
                <a:spcPts val="2400"/>
              </a:lnSpc>
              <a:buFont typeface="Wingdings" pitchFamily="2" charset="2"/>
              <a:buChar char="§"/>
            </a:pPr>
            <a:r>
              <a:rPr lang="ru-RU" sz="2000" b="1" dirty="0" smtClean="0"/>
              <a:t>Ответственность </a:t>
            </a:r>
            <a:r>
              <a:rPr lang="ru-RU" sz="2000" b="1" dirty="0"/>
              <a:t>за создание препятствий для исполнения </a:t>
            </a:r>
            <a:r>
              <a:rPr lang="ru-RU" sz="2000" b="1" dirty="0" smtClean="0"/>
              <a:t>своих трудовых </a:t>
            </a:r>
            <a:r>
              <a:rPr lang="ru-RU" sz="2000" b="1" dirty="0"/>
              <a:t>обязанностей работникам, не участвующим в </a:t>
            </a:r>
            <a:r>
              <a:rPr lang="ru-RU" sz="2000" b="1" dirty="0" smtClean="0"/>
              <a:t>забастовке: </a:t>
            </a:r>
            <a:r>
              <a:rPr lang="ru-RU" sz="2000" u="sng" dirty="0" smtClean="0"/>
              <a:t>привлечение </a:t>
            </a:r>
            <a:r>
              <a:rPr lang="ru-RU" sz="2000" u="sng" dirty="0"/>
              <a:t>к дисциплинарной и административной ответственности</a:t>
            </a:r>
            <a:r>
              <a:rPr lang="ru-RU" sz="2000" dirty="0"/>
              <a:t>, если их действия не влекут уголовной ответственности</a:t>
            </a:r>
            <a:r>
              <a:rPr lang="ru-RU" sz="2000" dirty="0" smtClean="0"/>
              <a:t>.</a:t>
            </a:r>
          </a:p>
          <a:p>
            <a:pPr marL="285750" indent="-285750" algn="just">
              <a:lnSpc>
                <a:spcPts val="2400"/>
              </a:lnSpc>
              <a:buFont typeface="Wingdings" pitchFamily="2" charset="2"/>
              <a:buChar char="§"/>
            </a:pPr>
            <a:endParaRPr lang="ru-RU" sz="2000" dirty="0"/>
          </a:p>
          <a:p>
            <a:pPr marL="285750" indent="-285750" algn="just">
              <a:lnSpc>
                <a:spcPts val="2400"/>
              </a:lnSpc>
              <a:buFont typeface="Wingdings" pitchFamily="2" charset="2"/>
              <a:buChar char="§"/>
            </a:pPr>
            <a:r>
              <a:rPr lang="ru-RU" sz="2000" b="1" dirty="0" smtClean="0"/>
              <a:t>Ответственность </a:t>
            </a:r>
            <a:r>
              <a:rPr lang="ru-RU" sz="2000" b="1" dirty="0"/>
              <a:t>за принуждение к участию в забастовке либо отказу от участия в </a:t>
            </a:r>
            <a:r>
              <a:rPr lang="ru-RU" sz="2000" b="1" dirty="0" smtClean="0"/>
              <a:t>ней: </a:t>
            </a:r>
            <a:r>
              <a:rPr lang="ru-RU" sz="2000" dirty="0" smtClean="0"/>
              <a:t>лица</a:t>
            </a:r>
            <a:r>
              <a:rPr lang="ru-RU" sz="2000" dirty="0"/>
              <a:t>, которые путем насилия или угрозы применения насилия принуждают к участию в забастовке либо отказу от участия в ней, </a:t>
            </a:r>
            <a:r>
              <a:rPr lang="ru-RU" sz="2000" u="sng" dirty="0"/>
              <a:t>привлекаются к уголовной ответственности в соответствии с законодательством</a:t>
            </a:r>
            <a:r>
              <a:rPr lang="ru-RU" sz="2000" dirty="0"/>
              <a:t>.</a:t>
            </a:r>
          </a:p>
        </p:txBody>
      </p:sp>
    </p:spTree>
    <p:extLst>
      <p:ext uri="{BB962C8B-B14F-4D97-AF65-F5344CB8AC3E}">
        <p14:creationId xmlns:p14="http://schemas.microsoft.com/office/powerpoint/2010/main" val="1427845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algn="ctr"/>
            <a:r>
              <a:rPr lang="ru-RU" sz="6000" dirty="0">
                <a:solidFill>
                  <a:srgbClr val="096281"/>
                </a:solidFill>
              </a:rPr>
              <a:t>СПАСИБО ЗА ВНИМАНИЕ!</a:t>
            </a:r>
          </a:p>
        </p:txBody>
      </p:sp>
    </p:spTree>
    <p:extLst>
      <p:ext uri="{BB962C8B-B14F-4D97-AF65-F5344CB8AC3E}">
        <p14:creationId xmlns:p14="http://schemas.microsoft.com/office/powerpoint/2010/main" val="291541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 y="260648"/>
            <a:ext cx="8229600" cy="990600"/>
          </a:xfrm>
        </p:spPr>
        <p:txBody>
          <a:bodyPr>
            <a:normAutofit/>
          </a:bodyPr>
          <a:lstStyle/>
          <a:p>
            <a:r>
              <a:rPr lang="ru-RU" b="1" dirty="0">
                <a:solidFill>
                  <a:srgbClr val="FF0000"/>
                </a:solidFill>
                <a:effectLst>
                  <a:outerShdw blurRad="38100" dist="38100" dir="2700000" algn="tl">
                    <a:srgbClr val="000000">
                      <a:alpha val="43137"/>
                    </a:srgbClr>
                  </a:outerShdw>
                </a:effectLst>
              </a:rPr>
              <a:t>Конституционные нормы</a:t>
            </a:r>
          </a:p>
        </p:txBody>
      </p:sp>
      <p:sp>
        <p:nvSpPr>
          <p:cNvPr id="3" name="Объект 2"/>
          <p:cNvSpPr>
            <a:spLocks noGrp="1"/>
          </p:cNvSpPr>
          <p:nvPr>
            <p:ph idx="1"/>
          </p:nvPr>
        </p:nvSpPr>
        <p:spPr>
          <a:xfrm>
            <a:off x="421196" y="1268760"/>
            <a:ext cx="8229600" cy="576064"/>
          </a:xfrm>
        </p:spPr>
        <p:txBody>
          <a:bodyPr/>
          <a:lstStyle/>
          <a:p>
            <a:pPr marL="0" indent="0" algn="just">
              <a:buNone/>
            </a:pPr>
            <a:r>
              <a:rPr lang="ru-RU" b="1" dirty="0" smtClean="0"/>
              <a:t>Статья 35 </a:t>
            </a:r>
            <a:r>
              <a:rPr lang="ru-RU" b="1" dirty="0"/>
              <a:t>Конституции Республики </a:t>
            </a:r>
            <a:r>
              <a:rPr lang="ru-RU" b="1" dirty="0" smtClean="0"/>
              <a:t>Беларусь</a:t>
            </a:r>
            <a:r>
              <a:rPr lang="ru-RU" dirty="0" smtClean="0"/>
              <a:t>:</a:t>
            </a:r>
          </a:p>
          <a:p>
            <a:pPr marL="0" indent="0">
              <a:buNone/>
            </a:pPr>
            <a:endParaRPr lang="ru-RU" dirty="0"/>
          </a:p>
        </p:txBody>
      </p:sp>
      <p:sp>
        <p:nvSpPr>
          <p:cNvPr id="6" name="Прямоугольник 5"/>
          <p:cNvSpPr/>
          <p:nvPr/>
        </p:nvSpPr>
        <p:spPr>
          <a:xfrm>
            <a:off x="493204" y="1844824"/>
            <a:ext cx="7992888" cy="165618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000" b="1" dirty="0" smtClean="0"/>
              <a:t>свобода собраний, митингов, уличных шествий, демонстраций и пикетирования, </a:t>
            </a:r>
            <a:r>
              <a:rPr lang="ru-RU" sz="2000" b="1" u="sng" dirty="0" smtClean="0"/>
              <a:t>не нарушающих правопорядок</a:t>
            </a:r>
            <a:r>
              <a:rPr lang="ru-RU" sz="2000" b="1" dirty="0" smtClean="0"/>
              <a:t> и права других граждан Республики Беларусь, гарантируется государством. Порядок проведения указанных мероприятий определяется законом.</a:t>
            </a:r>
            <a:endParaRPr lang="ru-RU" sz="2000" dirty="0"/>
          </a:p>
        </p:txBody>
      </p:sp>
      <p:sp>
        <p:nvSpPr>
          <p:cNvPr id="5" name="Прямоугольник 4"/>
          <p:cNvSpPr/>
          <p:nvPr/>
        </p:nvSpPr>
        <p:spPr>
          <a:xfrm>
            <a:off x="493204" y="4149079"/>
            <a:ext cx="7992888" cy="237626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2000" b="1" dirty="0" smtClean="0"/>
              <a:t>граждане </a:t>
            </a:r>
            <a:r>
              <a:rPr lang="ru-RU" sz="2000" b="1" dirty="0"/>
              <a:t>Республики Беларусь имеют право участвовать в решении государственных дел как </a:t>
            </a:r>
            <a:r>
              <a:rPr lang="ru-RU" sz="2000" b="1" u="sng" dirty="0"/>
              <a:t>непосредственно</a:t>
            </a:r>
            <a:r>
              <a:rPr lang="ru-RU" sz="2000" b="1" dirty="0"/>
              <a:t>, так и </a:t>
            </a:r>
            <a:r>
              <a:rPr lang="ru-RU" sz="2000" b="1" u="sng" dirty="0"/>
              <a:t>через свободно избранных представителей</a:t>
            </a:r>
            <a:r>
              <a:rPr lang="ru-RU" sz="2000" b="1" dirty="0"/>
              <a:t>. </a:t>
            </a:r>
            <a:r>
              <a:rPr lang="ru-RU" sz="2000" dirty="0"/>
              <a:t>Непосредственное участие граждан в управлении делами общества и государства обеспечивается проведением референдумов, обсуждением проектов законов и вопросов республиканского и местного значения, другими определенными законом способами.</a:t>
            </a:r>
          </a:p>
        </p:txBody>
      </p:sp>
      <p:sp>
        <p:nvSpPr>
          <p:cNvPr id="7" name="Rectangle 1"/>
          <p:cNvSpPr>
            <a:spLocks noChangeArrowheads="1"/>
          </p:cNvSpPr>
          <p:nvPr/>
        </p:nvSpPr>
        <p:spPr bwMode="auto">
          <a:xfrm>
            <a:off x="2836863"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Прямоугольник 9"/>
          <p:cNvSpPr/>
          <p:nvPr/>
        </p:nvSpPr>
        <p:spPr>
          <a:xfrm>
            <a:off x="493204" y="3645023"/>
            <a:ext cx="7259295" cy="461665"/>
          </a:xfrm>
          <a:prstGeom prst="rect">
            <a:avLst/>
          </a:prstGeom>
        </p:spPr>
        <p:txBody>
          <a:bodyPr wrap="none">
            <a:spAutoFit/>
          </a:bodyPr>
          <a:lstStyle/>
          <a:p>
            <a:pPr algn="just"/>
            <a:r>
              <a:rPr lang="ru-RU" sz="2400" b="1" dirty="0"/>
              <a:t>Статья </a:t>
            </a:r>
            <a:r>
              <a:rPr lang="ru-RU" sz="2400" b="1" dirty="0" smtClean="0"/>
              <a:t>3</a:t>
            </a:r>
            <a:r>
              <a:rPr lang="en-US" sz="2400" b="1" dirty="0" smtClean="0"/>
              <a:t>7</a:t>
            </a:r>
            <a:r>
              <a:rPr lang="ru-RU" sz="2400" b="1" dirty="0" smtClean="0"/>
              <a:t> </a:t>
            </a:r>
            <a:r>
              <a:rPr lang="ru-RU" sz="2400" b="1" dirty="0"/>
              <a:t>Конституции Республики Беларусь</a:t>
            </a:r>
            <a:r>
              <a:rPr lang="ru-RU" sz="2400" dirty="0"/>
              <a:t>:</a:t>
            </a:r>
          </a:p>
        </p:txBody>
      </p:sp>
    </p:spTree>
    <p:extLst>
      <p:ext uri="{BB962C8B-B14F-4D97-AF65-F5344CB8AC3E}">
        <p14:creationId xmlns:p14="http://schemas.microsoft.com/office/powerpoint/2010/main" val="55356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496944" cy="990600"/>
          </a:xfrm>
        </p:spPr>
        <p:txBody>
          <a:bodyPr>
            <a:noAutofit/>
          </a:bodyPr>
          <a:lstStyle/>
          <a:p>
            <a:r>
              <a:rPr lang="ru-RU" sz="3600" b="1" dirty="0">
                <a:solidFill>
                  <a:srgbClr val="FF0000"/>
                </a:solidFill>
                <a:effectLst>
                  <a:outerShdw blurRad="38100" dist="38100" dir="2700000" algn="tl">
                    <a:srgbClr val="000000">
                      <a:alpha val="43137"/>
                    </a:srgbClr>
                  </a:outerShdw>
                </a:effectLst>
              </a:rPr>
              <a:t>Регламентация порядка проведения массовых мероприятий</a:t>
            </a:r>
          </a:p>
        </p:txBody>
      </p:sp>
      <p:sp>
        <p:nvSpPr>
          <p:cNvPr id="3" name="Объект 2"/>
          <p:cNvSpPr>
            <a:spLocks noGrp="1"/>
          </p:cNvSpPr>
          <p:nvPr>
            <p:ph idx="1"/>
          </p:nvPr>
        </p:nvSpPr>
        <p:spPr>
          <a:xfrm>
            <a:off x="467544" y="1556792"/>
            <a:ext cx="8229600" cy="5040560"/>
          </a:xfrm>
        </p:spPr>
        <p:txBody>
          <a:bodyPr>
            <a:normAutofit/>
          </a:bodyPr>
          <a:lstStyle/>
          <a:p>
            <a:pPr marL="0" indent="442913" algn="just">
              <a:buNone/>
            </a:pPr>
            <a:r>
              <a:rPr lang="ru-RU" dirty="0"/>
              <a:t>Конституция, провозгласив право на свободу публичных мероприятий, предусматривает законодательную </a:t>
            </a:r>
            <a:r>
              <a:rPr lang="ru-RU" dirty="0" smtClean="0"/>
              <a:t>регламентацию:</a:t>
            </a:r>
          </a:p>
          <a:p>
            <a:pPr marL="0" indent="442913" algn="just">
              <a:buNone/>
            </a:pPr>
            <a:r>
              <a:rPr lang="ru-RU" dirty="0" smtClean="0"/>
              <a:t> </a:t>
            </a:r>
          </a:p>
          <a:p>
            <a:pPr algn="just">
              <a:buFont typeface="Wingdings" pitchFamily="2" charset="2"/>
              <a:buChar char="§"/>
            </a:pPr>
            <a:r>
              <a:rPr lang="ru-RU" dirty="0" smtClean="0"/>
              <a:t>Законом Республики Беларусь </a:t>
            </a:r>
            <a:r>
              <a:rPr lang="ru-RU" dirty="0"/>
              <a:t>от 30 декабря </a:t>
            </a:r>
            <a:r>
              <a:rPr lang="ru-RU" dirty="0" smtClean="0"/>
              <a:t>1997 г</a:t>
            </a:r>
            <a:r>
              <a:rPr lang="ru-RU" dirty="0"/>
              <a:t>. </a:t>
            </a:r>
            <a:r>
              <a:rPr lang="ru-RU" dirty="0" smtClean="0"/>
              <a:t>«О </a:t>
            </a:r>
            <a:r>
              <a:rPr lang="ru-RU" dirty="0"/>
              <a:t>массовых мероприятиях в Республике </a:t>
            </a:r>
            <a:r>
              <a:rPr lang="ru-RU" dirty="0" smtClean="0"/>
              <a:t>Беларусь»; </a:t>
            </a:r>
          </a:p>
          <a:p>
            <a:pPr marL="0" indent="0" algn="just">
              <a:buNone/>
            </a:pPr>
            <a:r>
              <a:rPr lang="ru-RU" sz="1200" dirty="0" smtClean="0"/>
              <a:t> </a:t>
            </a:r>
          </a:p>
          <a:p>
            <a:pPr algn="just">
              <a:buFont typeface="Wingdings" pitchFamily="2" charset="2"/>
              <a:buChar char="§"/>
            </a:pPr>
            <a:r>
              <a:rPr lang="ru-RU" dirty="0" smtClean="0"/>
              <a:t>Законом Республики Беларусь </a:t>
            </a:r>
            <a:r>
              <a:rPr lang="ru-RU" dirty="0"/>
              <a:t>от 12 июля 2000 </a:t>
            </a:r>
            <a:r>
              <a:rPr lang="ru-RU" dirty="0" smtClean="0"/>
              <a:t>г. </a:t>
            </a:r>
            <a:br>
              <a:rPr lang="ru-RU" dirty="0" smtClean="0"/>
            </a:br>
            <a:r>
              <a:rPr lang="ru-RU" dirty="0" smtClean="0"/>
              <a:t>«О </a:t>
            </a:r>
            <a:r>
              <a:rPr lang="ru-RU" dirty="0"/>
              <a:t>республиканских и местных </a:t>
            </a:r>
            <a:r>
              <a:rPr lang="ru-RU" dirty="0" smtClean="0"/>
              <a:t>собраниях».</a:t>
            </a:r>
            <a:endParaRPr lang="ru-RU" dirty="0"/>
          </a:p>
        </p:txBody>
      </p:sp>
      <p:sp>
        <p:nvSpPr>
          <p:cNvPr id="7" name="Rectangle 1"/>
          <p:cNvSpPr>
            <a:spLocks noChangeArrowheads="1"/>
          </p:cNvSpPr>
          <p:nvPr/>
        </p:nvSpPr>
        <p:spPr bwMode="auto">
          <a:xfrm>
            <a:off x="2836863"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418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438" y="404664"/>
            <a:ext cx="8229600" cy="990600"/>
          </a:xfrm>
        </p:spPr>
        <p:txBody>
          <a:bodyPr vert="horz" lIns="91440" tIns="45720" rIns="91440" bIns="45720" rtlCol="0" anchor="ct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14" name="Прямоугольник 13"/>
          <p:cNvSpPr/>
          <p:nvPr/>
        </p:nvSpPr>
        <p:spPr>
          <a:xfrm>
            <a:off x="97742" y="1484784"/>
            <a:ext cx="8866746" cy="4775666"/>
          </a:xfrm>
          <a:prstGeom prst="rect">
            <a:avLst/>
          </a:prstGeom>
        </p:spPr>
        <p:txBody>
          <a:bodyPr wrap="square">
            <a:spAutoFit/>
          </a:bodyPr>
          <a:lstStyle/>
          <a:p>
            <a:pPr marL="285750" indent="-285750" algn="just">
              <a:lnSpc>
                <a:spcPts val="2300"/>
              </a:lnSpc>
              <a:buFont typeface="Wingdings" pitchFamily="2" charset="2"/>
              <a:buChar char="§"/>
            </a:pPr>
            <a:r>
              <a:rPr lang="ru-RU" b="1" dirty="0"/>
              <a:t>собрание</a:t>
            </a:r>
            <a:r>
              <a:rPr lang="ru-RU" dirty="0"/>
              <a:t> — совместное присутствие граждан в заранее определенном месте под открытым небом либо в помещении в установленное время, собравшихся для коллективного обсуждения и решения вопросов, затрагивающих их интересы</a:t>
            </a:r>
            <a:r>
              <a:rPr lang="ru-RU" dirty="0" smtClean="0"/>
              <a:t>;</a:t>
            </a:r>
          </a:p>
          <a:p>
            <a:pPr algn="just"/>
            <a:endParaRPr lang="ru-RU" dirty="0"/>
          </a:p>
          <a:p>
            <a:pPr marL="285750" indent="-285750" algn="just">
              <a:lnSpc>
                <a:spcPts val="2300"/>
              </a:lnSpc>
              <a:buFont typeface="Wingdings" pitchFamily="2" charset="2"/>
              <a:buChar char="§"/>
            </a:pPr>
            <a:r>
              <a:rPr lang="ru-RU" b="1" dirty="0"/>
              <a:t>митинг</a:t>
            </a:r>
            <a:r>
              <a:rPr lang="ru-RU" dirty="0"/>
              <a:t> — массовое присутствие граждан в определенном месте под открытым небом, собравшихся для публичного обсуждения и выражения своего отношения к действиям (бездействию) лиц и организаций, событиям общественно-политической жизни, а также для решения вопросов, затрагивающих их интересы</a:t>
            </a:r>
            <a:r>
              <a:rPr lang="ru-RU" dirty="0" smtClean="0"/>
              <a:t>;</a:t>
            </a:r>
          </a:p>
          <a:p>
            <a:pPr algn="just"/>
            <a:endParaRPr lang="ru-RU" dirty="0"/>
          </a:p>
          <a:p>
            <a:pPr marL="285750" indent="-285750" algn="just">
              <a:lnSpc>
                <a:spcPts val="2300"/>
              </a:lnSpc>
              <a:buFont typeface="Wingdings" pitchFamily="2" charset="2"/>
              <a:buChar char="§"/>
            </a:pPr>
            <a:r>
              <a:rPr lang="ru-RU" b="1" dirty="0"/>
              <a:t>уличное шествие </a:t>
            </a:r>
            <a:r>
              <a:rPr lang="ru-RU" dirty="0"/>
              <a:t>— организованное массовое движение группы граждан по пешеходной или проезжей части улицы (дороги), бульвара, проспекта, площади в целях привлечения внимания к каким-либо проблемам или публичного выражения своих общественно-политических настроений либо протеста;</a:t>
            </a:r>
          </a:p>
        </p:txBody>
      </p:sp>
    </p:spTree>
    <p:extLst>
      <p:ext uri="{BB962C8B-B14F-4D97-AF65-F5344CB8AC3E}">
        <p14:creationId xmlns:p14="http://schemas.microsoft.com/office/powerpoint/2010/main" val="137051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7438" y="404664"/>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14" name="Прямоугольник 13"/>
          <p:cNvSpPr/>
          <p:nvPr/>
        </p:nvSpPr>
        <p:spPr>
          <a:xfrm>
            <a:off x="179512" y="1628800"/>
            <a:ext cx="8712968" cy="3905556"/>
          </a:xfrm>
          <a:prstGeom prst="rect">
            <a:avLst/>
          </a:prstGeom>
        </p:spPr>
        <p:txBody>
          <a:bodyPr wrap="square">
            <a:spAutoFit/>
          </a:bodyPr>
          <a:lstStyle/>
          <a:p>
            <a:pPr marL="285750" indent="-285750" algn="just">
              <a:lnSpc>
                <a:spcPts val="2300"/>
              </a:lnSpc>
              <a:buFont typeface="Wingdings" pitchFamily="2" charset="2"/>
              <a:buChar char="§"/>
            </a:pPr>
            <a:r>
              <a:rPr lang="ru-RU" b="1" dirty="0"/>
              <a:t>демонстрация</a:t>
            </a:r>
            <a:r>
              <a:rPr lang="ru-RU" dirty="0"/>
              <a:t> - организованное массовое движение группы граждан по пешеходной или проезжей части улицы (дороги), бульвара, проспекта, площади, в том числе с использованием автотранспортных средств и иных средств передвижения, в целях привлечения внимания к каким-либо проблемам или публичного выражения своих общественно-политических настроений либо протеста с использованием плакатов, транспарантов и иных средств;</a:t>
            </a:r>
          </a:p>
          <a:p>
            <a:pPr marL="285750" indent="-285750" algn="just">
              <a:lnSpc>
                <a:spcPts val="2300"/>
              </a:lnSpc>
              <a:buFont typeface="Wingdings" pitchFamily="2" charset="2"/>
              <a:buChar char="§"/>
            </a:pPr>
            <a:endParaRPr lang="ru-RU" dirty="0"/>
          </a:p>
          <a:p>
            <a:pPr marL="285750" indent="-285750" algn="just">
              <a:lnSpc>
                <a:spcPts val="2300"/>
              </a:lnSpc>
              <a:buFont typeface="Wingdings" pitchFamily="2" charset="2"/>
              <a:buChar char="§"/>
            </a:pPr>
            <a:r>
              <a:rPr lang="ru-RU" b="1" dirty="0"/>
              <a:t>пикетирование</a:t>
            </a:r>
            <a:r>
              <a:rPr lang="ru-RU" dirty="0"/>
              <a:t> - публичное выражение гражданином или группой граждан общественно-политических, групповых, личных и иных интересов либо протеста (без шествия), в том числе путем голодовки, по каким-либо проблемам с использованием или без использования плакатов, транспарантов и иных средств. </a:t>
            </a:r>
            <a:endParaRPr lang="ru-RU" dirty="0" smtClean="0"/>
          </a:p>
        </p:txBody>
      </p:sp>
    </p:spTree>
    <p:extLst>
      <p:ext uri="{BB962C8B-B14F-4D97-AF65-F5344CB8AC3E}">
        <p14:creationId xmlns:p14="http://schemas.microsoft.com/office/powerpoint/2010/main" val="80064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04664"/>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3" name="Объект 2"/>
          <p:cNvSpPr>
            <a:spLocks noGrp="1"/>
          </p:cNvSpPr>
          <p:nvPr>
            <p:ph idx="1"/>
          </p:nvPr>
        </p:nvSpPr>
        <p:spPr>
          <a:xfrm>
            <a:off x="427430" y="1487116"/>
            <a:ext cx="8229600" cy="532656"/>
          </a:xfrm>
        </p:spPr>
        <p:txBody>
          <a:bodyPr/>
          <a:lstStyle/>
          <a:p>
            <a:pPr marL="0" indent="0" algn="ctr">
              <a:buNone/>
            </a:pPr>
            <a:r>
              <a:rPr lang="ru-RU" dirty="0" smtClean="0"/>
              <a:t>Проведение массовых мероприятий</a:t>
            </a:r>
            <a:endParaRPr lang="ru-RU" dirty="0"/>
          </a:p>
        </p:txBody>
      </p:sp>
      <p:sp>
        <p:nvSpPr>
          <p:cNvPr id="4" name="TextBox 3"/>
          <p:cNvSpPr txBox="1"/>
          <p:nvPr/>
        </p:nvSpPr>
        <p:spPr>
          <a:xfrm>
            <a:off x="501889" y="2268260"/>
            <a:ext cx="3240360" cy="369332"/>
          </a:xfrm>
          <a:prstGeom prst="rect">
            <a:avLst/>
          </a:prstGeom>
          <a:noFill/>
        </p:spPr>
        <p:txBody>
          <a:bodyPr wrap="square" rtlCol="0">
            <a:spAutoFit/>
          </a:bodyPr>
          <a:lstStyle/>
          <a:p>
            <a:r>
              <a:rPr lang="ru-RU" b="1" dirty="0" smtClean="0"/>
              <a:t>Разрешительный порядок</a:t>
            </a:r>
            <a:endParaRPr lang="ru-RU" b="1" dirty="0"/>
          </a:p>
        </p:txBody>
      </p:sp>
      <p:sp>
        <p:nvSpPr>
          <p:cNvPr id="5" name="TextBox 4"/>
          <p:cNvSpPr txBox="1"/>
          <p:nvPr/>
        </p:nvSpPr>
        <p:spPr>
          <a:xfrm>
            <a:off x="5140171" y="2284613"/>
            <a:ext cx="3240360" cy="369332"/>
          </a:xfrm>
          <a:prstGeom prst="rect">
            <a:avLst/>
          </a:prstGeom>
          <a:noFill/>
        </p:spPr>
        <p:txBody>
          <a:bodyPr wrap="square" rtlCol="0">
            <a:spAutoFit/>
          </a:bodyPr>
          <a:lstStyle/>
          <a:p>
            <a:r>
              <a:rPr lang="ru-RU" b="1" dirty="0" smtClean="0"/>
              <a:t>Уведомительный порядок</a:t>
            </a:r>
            <a:endParaRPr lang="ru-RU" b="1" dirty="0"/>
          </a:p>
        </p:txBody>
      </p:sp>
      <p:sp>
        <p:nvSpPr>
          <p:cNvPr id="8" name="Стрелка вниз 7"/>
          <p:cNvSpPr/>
          <p:nvPr/>
        </p:nvSpPr>
        <p:spPr>
          <a:xfrm rot="2046109">
            <a:off x="2383142" y="1949104"/>
            <a:ext cx="360744" cy="309209"/>
          </a:xfrm>
          <a:prstGeom prst="downArrow">
            <a:avLst/>
          </a:prstGeom>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rot="19941337">
            <a:off x="6438219" y="1949105"/>
            <a:ext cx="360744" cy="309209"/>
          </a:xfrm>
          <a:prstGeom prst="downArrow">
            <a:avLst/>
          </a:prstGeom>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192279" y="2684226"/>
            <a:ext cx="4235705" cy="1477328"/>
          </a:xfrm>
          <a:prstGeom prst="rect">
            <a:avLst/>
          </a:prstGeom>
        </p:spPr>
        <p:txBody>
          <a:bodyPr wrap="square">
            <a:spAutoFit/>
          </a:bodyPr>
          <a:lstStyle/>
          <a:p>
            <a:pPr marL="285750" indent="-285750">
              <a:buFont typeface="Wingdings" pitchFamily="2" charset="2"/>
              <a:buChar char="§"/>
            </a:pPr>
            <a:r>
              <a:rPr lang="ru-RU" dirty="0"/>
              <a:t>организаторы обязаны не позднее чем </a:t>
            </a:r>
            <a:r>
              <a:rPr lang="ru-RU" b="1" dirty="0"/>
              <a:t>за 15 дней </a:t>
            </a:r>
            <a:r>
              <a:rPr lang="ru-RU" dirty="0"/>
              <a:t>до </a:t>
            </a:r>
            <a:r>
              <a:rPr lang="ru-RU" dirty="0" err="1" smtClean="0"/>
              <a:t>предполага-емой</a:t>
            </a:r>
            <a:r>
              <a:rPr lang="ru-RU" dirty="0" smtClean="0"/>
              <a:t> </a:t>
            </a:r>
            <a:r>
              <a:rPr lang="ru-RU" dirty="0"/>
              <a:t>даты проведения </a:t>
            </a:r>
            <a:r>
              <a:rPr lang="ru-RU" dirty="0" err="1" smtClean="0"/>
              <a:t>меропри-ятия</a:t>
            </a:r>
            <a:r>
              <a:rPr lang="ru-RU" dirty="0" smtClean="0"/>
              <a:t> </a:t>
            </a:r>
            <a:r>
              <a:rPr lang="ru-RU" dirty="0"/>
              <a:t>подать в местный орган письменное заявление</a:t>
            </a:r>
          </a:p>
        </p:txBody>
      </p:sp>
      <p:sp>
        <p:nvSpPr>
          <p:cNvPr id="11" name="Прямоугольник 10"/>
          <p:cNvSpPr/>
          <p:nvPr/>
        </p:nvSpPr>
        <p:spPr>
          <a:xfrm>
            <a:off x="4564107" y="2653945"/>
            <a:ext cx="4572000" cy="1754326"/>
          </a:xfrm>
          <a:prstGeom prst="rect">
            <a:avLst/>
          </a:prstGeom>
        </p:spPr>
        <p:txBody>
          <a:bodyPr wrap="square">
            <a:spAutoFit/>
          </a:bodyPr>
          <a:lstStyle/>
          <a:p>
            <a:pPr marL="285750" indent="-285750">
              <a:buFont typeface="Wingdings" pitchFamily="2" charset="2"/>
              <a:buChar char="§"/>
            </a:pPr>
            <a:r>
              <a:rPr lang="ru-RU" dirty="0"/>
              <a:t>д</a:t>
            </a:r>
            <a:r>
              <a:rPr lang="ru-RU" dirty="0" smtClean="0"/>
              <a:t>ля проведения мероприятия </a:t>
            </a:r>
            <a:r>
              <a:rPr lang="ru-RU" u="sng" dirty="0"/>
              <a:t>в специально определенных</a:t>
            </a:r>
            <a:r>
              <a:rPr lang="ru-RU" dirty="0"/>
              <a:t> </a:t>
            </a:r>
            <a:r>
              <a:rPr lang="ru-RU" dirty="0" smtClean="0"/>
              <a:t>местными </a:t>
            </a:r>
            <a:r>
              <a:rPr lang="ru-RU" dirty="0"/>
              <a:t>органами местах </a:t>
            </a:r>
            <a:r>
              <a:rPr lang="ru-RU" b="1" dirty="0" smtClean="0"/>
              <a:t>необходимо </a:t>
            </a:r>
            <a:r>
              <a:rPr lang="ru-RU" b="1" dirty="0"/>
              <a:t>направление </a:t>
            </a:r>
            <a:r>
              <a:rPr lang="ru-RU" dirty="0"/>
              <a:t>в местные органы письменного </a:t>
            </a:r>
            <a:r>
              <a:rPr lang="ru-RU" b="1" dirty="0"/>
              <a:t>уведомления за 10 дней </a:t>
            </a:r>
            <a:r>
              <a:rPr lang="ru-RU" dirty="0"/>
              <a:t>до проведения мероприятия</a:t>
            </a:r>
          </a:p>
        </p:txBody>
      </p:sp>
      <p:sp>
        <p:nvSpPr>
          <p:cNvPr id="12" name="Прямоугольник 11"/>
          <p:cNvSpPr/>
          <p:nvPr/>
        </p:nvSpPr>
        <p:spPr>
          <a:xfrm>
            <a:off x="1043608" y="4782159"/>
            <a:ext cx="7632848" cy="1200329"/>
          </a:xfrm>
          <a:prstGeom prst="rect">
            <a:avLst/>
          </a:prstGeom>
        </p:spPr>
        <p:txBody>
          <a:bodyPr wrap="square">
            <a:spAutoFit/>
          </a:bodyPr>
          <a:lstStyle/>
          <a:p>
            <a:pPr algn="just"/>
            <a:r>
              <a:rPr lang="ru-RU" b="1" dirty="0"/>
              <a:t>До получения разрешения </a:t>
            </a:r>
            <a:r>
              <a:rPr lang="ru-RU" dirty="0"/>
              <a:t>на проведение массового мероприятия (</a:t>
            </a:r>
            <a:r>
              <a:rPr lang="ru-RU" b="1" dirty="0"/>
              <a:t>подачи уведомления </a:t>
            </a:r>
            <a:r>
              <a:rPr lang="ru-RU" dirty="0"/>
              <a:t>о проведении массового мероприятия) его организатор, а также иные лица </a:t>
            </a:r>
            <a:r>
              <a:rPr lang="ru-RU" b="1" dirty="0">
                <a:solidFill>
                  <a:srgbClr val="C00000"/>
                </a:solidFill>
              </a:rPr>
              <a:t>не вправе публично призывать к организации и проведению массового </a:t>
            </a:r>
            <a:r>
              <a:rPr lang="ru-RU" b="1" dirty="0" smtClean="0">
                <a:solidFill>
                  <a:srgbClr val="C00000"/>
                </a:solidFill>
              </a:rPr>
              <a:t>мероприятия.</a:t>
            </a:r>
            <a:endParaRPr lang="ru-RU" dirty="0">
              <a:solidFill>
                <a:srgbClr val="C00000"/>
              </a:solidFill>
            </a:endParaRPr>
          </a:p>
        </p:txBody>
      </p:sp>
      <p:pic>
        <p:nvPicPr>
          <p:cNvPr id="3074" name="Picture 2" descr="Восклицательный знак эмодзи клипарт. Бесплатная загрузка. | Creazill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1" y="4878267"/>
            <a:ext cx="1008112"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601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7720"/>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10" name="Прямоугольник 9"/>
          <p:cNvSpPr/>
          <p:nvPr/>
        </p:nvSpPr>
        <p:spPr>
          <a:xfrm>
            <a:off x="107504" y="1340768"/>
            <a:ext cx="8928992" cy="2434000"/>
          </a:xfrm>
          <a:prstGeom prst="rect">
            <a:avLst/>
          </a:prstGeom>
        </p:spPr>
        <p:txBody>
          <a:bodyPr wrap="square">
            <a:spAutoFit/>
          </a:bodyPr>
          <a:lstStyle/>
          <a:p>
            <a:pPr>
              <a:lnSpc>
                <a:spcPts val="2300"/>
              </a:lnSpc>
            </a:pPr>
            <a:r>
              <a:rPr lang="ru-RU" dirty="0" smtClean="0"/>
              <a:t>Граждане </a:t>
            </a:r>
            <a:r>
              <a:rPr lang="ru-RU" dirty="0"/>
              <a:t>Республики Беларусь имеют право быть организаторами собрания, митинга, уличного шествия, демонстрации, пикетирования, в которых </a:t>
            </a:r>
            <a:r>
              <a:rPr lang="ru-RU" b="1" u="sng" dirty="0"/>
              <a:t>предполагается участие не более 1 000 человек</a:t>
            </a:r>
            <a:r>
              <a:rPr lang="ru-RU" dirty="0" smtClean="0"/>
              <a:t>.</a:t>
            </a:r>
            <a:endParaRPr lang="en-US" dirty="0" smtClean="0"/>
          </a:p>
          <a:p>
            <a:pPr>
              <a:lnSpc>
                <a:spcPts val="2300"/>
              </a:lnSpc>
            </a:pPr>
            <a:endParaRPr lang="ru-RU" dirty="0"/>
          </a:p>
          <a:p>
            <a:pPr>
              <a:lnSpc>
                <a:spcPts val="2300"/>
              </a:lnSpc>
            </a:pPr>
            <a:r>
              <a:rPr lang="ru-RU" dirty="0" smtClean="0"/>
              <a:t>Организаторами мероприятия с участием </a:t>
            </a:r>
            <a:r>
              <a:rPr lang="ru-RU" b="1" u="sng" dirty="0" smtClean="0"/>
              <a:t>свыше </a:t>
            </a:r>
            <a:r>
              <a:rPr lang="ru-RU" b="1" u="sng" dirty="0"/>
              <a:t>1000 человек</a:t>
            </a:r>
            <a:r>
              <a:rPr lang="ru-RU" dirty="0"/>
              <a:t>, могут выступать </a:t>
            </a:r>
            <a:r>
              <a:rPr lang="ru-RU" b="1" u="sng" dirty="0"/>
              <a:t>только политические партии, профессиональные союзы </a:t>
            </a:r>
            <a:r>
              <a:rPr lang="ru-RU" dirty="0"/>
              <a:t>и иные организации Республики Беларусь</a:t>
            </a:r>
            <a:r>
              <a:rPr lang="ru-RU" dirty="0" smtClean="0"/>
              <a:t>.</a:t>
            </a:r>
          </a:p>
          <a:p>
            <a:endParaRPr lang="ru-RU" dirty="0"/>
          </a:p>
        </p:txBody>
      </p:sp>
      <p:sp>
        <p:nvSpPr>
          <p:cNvPr id="17" name="Rectangle 3"/>
          <p:cNvSpPr>
            <a:spLocks noChangeArrowheads="1"/>
          </p:cNvSpPr>
          <p:nvPr/>
        </p:nvSpPr>
        <p:spPr bwMode="auto">
          <a:xfrm>
            <a:off x="2859088" y="1600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Прямоугольник 17"/>
          <p:cNvSpPr/>
          <p:nvPr/>
        </p:nvSpPr>
        <p:spPr>
          <a:xfrm>
            <a:off x="107504" y="3501007"/>
            <a:ext cx="8784976" cy="3139321"/>
          </a:xfrm>
          <a:prstGeom prst="rect">
            <a:avLst/>
          </a:prstGeom>
        </p:spPr>
        <p:txBody>
          <a:bodyPr wrap="square">
            <a:spAutoFit/>
          </a:bodyPr>
          <a:lstStyle/>
          <a:p>
            <a:pPr algn="just"/>
            <a:r>
              <a:rPr lang="ru-RU" b="1" dirty="0" smtClean="0"/>
              <a:t>Проведение </a:t>
            </a:r>
            <a:r>
              <a:rPr lang="ru-RU" b="1" dirty="0"/>
              <a:t>массовых мероприятий </a:t>
            </a:r>
            <a:r>
              <a:rPr lang="ru-RU" b="1" u="sng" dirty="0">
                <a:solidFill>
                  <a:srgbClr val="C00000"/>
                </a:solidFill>
              </a:rPr>
              <a:t>не допускается</a:t>
            </a:r>
            <a:r>
              <a:rPr lang="ru-RU" b="1" dirty="0"/>
              <a:t>:</a:t>
            </a:r>
          </a:p>
          <a:p>
            <a:pPr marL="285750" indent="-285750" algn="just">
              <a:buFont typeface="Wingdings" pitchFamily="2" charset="2"/>
              <a:buChar char="§"/>
            </a:pPr>
            <a:r>
              <a:rPr lang="ru-RU" b="1" i="1" dirty="0">
                <a:solidFill>
                  <a:srgbClr val="C00000"/>
                </a:solidFill>
              </a:rPr>
              <a:t>на расстоянии менее 200 метров </a:t>
            </a:r>
            <a:r>
              <a:rPr lang="ru-RU" dirty="0"/>
              <a:t>от зданий официальной резиденции Президента Республики Беларусь, Национального собрания, Совета Министров, подземных пешеходных переходов, станций метрополитена;</a:t>
            </a:r>
          </a:p>
          <a:p>
            <a:pPr marL="285750" indent="-285750" algn="just">
              <a:buFont typeface="Wingdings" pitchFamily="2" charset="2"/>
              <a:buChar char="§"/>
            </a:pPr>
            <a:r>
              <a:rPr lang="ru-RU" b="1" i="1" dirty="0">
                <a:solidFill>
                  <a:srgbClr val="C00000"/>
                </a:solidFill>
              </a:rPr>
              <a:t>на расстоянии менее 50 метров </a:t>
            </a:r>
            <a:r>
              <a:rPr lang="ru-RU" dirty="0"/>
              <a:t>от зданий республиканских органов государственного управления, местных органов, территорий организаций, обеспечивающих обороноспособность, безопасность государства и жизнедеятельность населения</a:t>
            </a:r>
            <a:r>
              <a:rPr lang="ru-RU" dirty="0" smtClean="0"/>
              <a:t>;</a:t>
            </a:r>
          </a:p>
          <a:p>
            <a:pPr marL="285750" indent="-285750" algn="just">
              <a:buFont typeface="Wingdings" pitchFamily="2" charset="2"/>
              <a:buChar char="§"/>
            </a:pPr>
            <a:r>
              <a:rPr lang="ru-RU" b="1" i="1" dirty="0">
                <a:solidFill>
                  <a:srgbClr val="C00000"/>
                </a:solidFill>
              </a:rPr>
              <a:t>на расстоянии менее 200 метров </a:t>
            </a:r>
            <a:r>
              <a:rPr lang="ru-RU" dirty="0"/>
              <a:t>от зданий, сооружений, в которых находятся организации, на которые возложены функции редакций телевизионных и радиовещательных средств массовой информации</a:t>
            </a:r>
            <a:r>
              <a:rPr lang="ru-RU" dirty="0" smtClean="0"/>
              <a:t>.</a:t>
            </a:r>
            <a:endParaRPr lang="ru-RU" dirty="0"/>
          </a:p>
        </p:txBody>
      </p:sp>
    </p:spTree>
    <p:extLst>
      <p:ext uri="{BB962C8B-B14F-4D97-AF65-F5344CB8AC3E}">
        <p14:creationId xmlns:p14="http://schemas.microsoft.com/office/powerpoint/2010/main" val="33506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57687"/>
            <a:ext cx="8229600" cy="990600"/>
          </a:xfrm>
        </p:spPr>
        <p:txBody>
          <a:bodyPr>
            <a:noAutofit/>
          </a:bodyPr>
          <a:lstStyle/>
          <a:p>
            <a:pPr algn="ctr"/>
            <a:r>
              <a:rPr lang="ru-RU" sz="3200" b="1" dirty="0">
                <a:solidFill>
                  <a:srgbClr val="FF0000"/>
                </a:solidFill>
                <a:effectLst>
                  <a:outerShdw blurRad="38100" dist="38100" dir="2700000" algn="tl">
                    <a:srgbClr val="000000">
                      <a:alpha val="43137"/>
                    </a:srgbClr>
                  </a:outerShdw>
                </a:effectLst>
              </a:rPr>
              <a:t>Закон «О массовых мероприятиях в Республике Беларусь»</a:t>
            </a:r>
          </a:p>
        </p:txBody>
      </p:sp>
      <p:sp>
        <p:nvSpPr>
          <p:cNvPr id="10" name="Прямоугольник 9"/>
          <p:cNvSpPr/>
          <p:nvPr/>
        </p:nvSpPr>
        <p:spPr>
          <a:xfrm>
            <a:off x="107504" y="1340768"/>
            <a:ext cx="9036496" cy="5401479"/>
          </a:xfrm>
          <a:prstGeom prst="rect">
            <a:avLst/>
          </a:prstGeom>
        </p:spPr>
        <p:txBody>
          <a:bodyPr wrap="square">
            <a:spAutoFit/>
          </a:bodyPr>
          <a:lstStyle/>
          <a:p>
            <a:pPr algn="ctr"/>
            <a:r>
              <a:rPr lang="ru-RU" sz="2400" b="1" dirty="0">
                <a:solidFill>
                  <a:schemeClr val="accent5">
                    <a:lumMod val="50000"/>
                  </a:schemeClr>
                </a:solidFill>
              </a:rPr>
              <a:t>Требования к организаторам мероприятий:</a:t>
            </a:r>
          </a:p>
          <a:p>
            <a:pPr marL="285750" indent="-285750">
              <a:buFont typeface="Wingdings" pitchFamily="2" charset="2"/>
              <a:buChar char="§"/>
            </a:pPr>
            <a:r>
              <a:rPr lang="ru-RU" sz="1900" dirty="0"/>
              <a:t>постоянное проживание на территории Республики Беларусь; </a:t>
            </a:r>
          </a:p>
          <a:p>
            <a:pPr marL="285750" indent="-285750">
              <a:buFont typeface="Wingdings" pitchFamily="2" charset="2"/>
              <a:buChar char="§"/>
            </a:pPr>
            <a:r>
              <a:rPr lang="ru-RU" sz="1900" dirty="0"/>
              <a:t>возраст не младше 18 лет;</a:t>
            </a:r>
          </a:p>
          <a:p>
            <a:pPr marL="285750" indent="-285750">
              <a:buFont typeface="Wingdings" pitchFamily="2" charset="2"/>
              <a:buChar char="§"/>
            </a:pPr>
            <a:r>
              <a:rPr lang="ru-RU" sz="1900" dirty="0"/>
              <a:t>наличие у граждан-организаторов избирательного права;</a:t>
            </a:r>
          </a:p>
          <a:p>
            <a:pPr marL="285750" indent="-285750">
              <a:buFont typeface="Wingdings" pitchFamily="2" charset="2"/>
              <a:buChar char="§"/>
            </a:pPr>
            <a:r>
              <a:rPr lang="ru-RU" sz="1900" dirty="0"/>
              <a:t>указание их в качестве организатора в заявлении (уведомлении) о проведении массового мероприятия;</a:t>
            </a:r>
          </a:p>
          <a:p>
            <a:pPr marL="285750" indent="-285750">
              <a:buFont typeface="Wingdings" pitchFamily="2" charset="2"/>
              <a:buChar char="§"/>
            </a:pPr>
            <a:r>
              <a:rPr lang="ru-RU" sz="1900" dirty="0"/>
              <a:t>принятие обязательства в письменной форме по организации и проведению массового мероприятия в соответствии с Законом «О массовых мероприятиях в Республике Беларусь</a:t>
            </a:r>
            <a:r>
              <a:rPr lang="ru-RU" sz="1900" dirty="0" smtClean="0"/>
              <a:t>»;</a:t>
            </a:r>
          </a:p>
          <a:p>
            <a:endParaRPr lang="ru-RU" sz="1900" dirty="0" smtClean="0"/>
          </a:p>
          <a:p>
            <a:pPr indent="446088" algn="just"/>
            <a:r>
              <a:rPr lang="ru-RU" sz="1900" b="1" dirty="0" smtClean="0"/>
              <a:t>Не </a:t>
            </a:r>
            <a:r>
              <a:rPr lang="ru-RU" sz="1900" b="1" dirty="0"/>
              <a:t>могут выступать организаторами </a:t>
            </a:r>
            <a:r>
              <a:rPr lang="ru-RU" sz="1900" dirty="0"/>
              <a:t>лица, допустившие нарушение порядка организации массового мероприятия, в течение года после наложения административного взыскания за такое нарушение, а также </a:t>
            </a:r>
            <a:r>
              <a:rPr lang="ru-RU" sz="1900" b="1" dirty="0"/>
              <a:t>лица, имеющие </a:t>
            </a:r>
            <a:r>
              <a:rPr lang="ru-RU" sz="1900" dirty="0"/>
              <a:t>неснятую или непогашенную </a:t>
            </a:r>
            <a:r>
              <a:rPr lang="ru-RU" sz="1900" b="1" dirty="0"/>
              <a:t>судимость </a:t>
            </a:r>
            <a:r>
              <a:rPr lang="ru-RU" sz="1900" dirty="0"/>
              <a:t>за совершение преступлений против мира и безопасности человечества, против общественной безопасности, против общественного порядка и нравственности, против государства и порядка осуществления власти и управления</a:t>
            </a:r>
            <a:r>
              <a:rPr lang="ru-RU" sz="1900" dirty="0" smtClean="0"/>
              <a:t>.</a:t>
            </a:r>
            <a:endParaRPr lang="ru-RU" sz="1900" dirty="0"/>
          </a:p>
        </p:txBody>
      </p:sp>
    </p:spTree>
    <p:extLst>
      <p:ext uri="{BB962C8B-B14F-4D97-AF65-F5344CB8AC3E}">
        <p14:creationId xmlns:p14="http://schemas.microsoft.com/office/powerpoint/2010/main" val="2395142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581</TotalTime>
  <Words>2983</Words>
  <Application>Microsoft Office PowerPoint</Application>
  <PresentationFormat>Экран (4:3)</PresentationFormat>
  <Paragraphs>234</Paragraphs>
  <Slides>27</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Ясность</vt:lpstr>
      <vt:lpstr>О правовом регулировании порядка проведения массовых мероприятий</vt:lpstr>
      <vt:lpstr>Конституционные нормы</vt:lpstr>
      <vt:lpstr>Конституционные нормы</vt:lpstr>
      <vt:lpstr>Регламентация порядка проведения массовых мероприятий</vt:lpstr>
      <vt:lpstr>Закон «О массовых мероприятиях в Республике Беларусь»</vt:lpstr>
      <vt:lpstr>Закон «О массовых мероприятиях в Республике Беларусь»</vt:lpstr>
      <vt:lpstr>Закон «О массовых мероприятиях в Республике Беларусь»</vt:lpstr>
      <vt:lpstr>Закон «О массовых мероприятиях в Республике Беларусь»</vt:lpstr>
      <vt:lpstr>Закон «О массовых мероприятиях в Республике Беларусь»</vt:lpstr>
      <vt:lpstr>Закон «О массовых мероприятиях в Республике Беларусь»</vt:lpstr>
      <vt:lpstr>Закон «О массовых мероприятиях в Республике Беларусь»</vt:lpstr>
      <vt:lpstr>Ответственность за обеспечение правопорядка</vt:lpstr>
      <vt:lpstr>Ответственность за обеспечение правопорядка</vt:lpstr>
      <vt:lpstr>Административная ответственность </vt:lpstr>
      <vt:lpstr>Административная ответственность </vt:lpstr>
      <vt:lpstr>Уголовная ответственность</vt:lpstr>
      <vt:lpstr>Уголовная ответственность</vt:lpstr>
      <vt:lpstr>Уголовная ответственность</vt:lpstr>
      <vt:lpstr>Уголовная ответственность</vt:lpstr>
      <vt:lpstr> Забастовка </vt:lpstr>
      <vt:lpstr>Забастовка</vt:lpstr>
      <vt:lpstr>Решение о проведении забастовки</vt:lpstr>
      <vt:lpstr>Презентация PowerPoint</vt:lpstr>
      <vt:lpstr>Прекращение забастовки</vt:lpstr>
      <vt:lpstr>Правовое положение и ответственность работников во время забастовки</vt:lpstr>
      <vt:lpstr>Правовое положение и ответственность работников во время забастовки</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правовом регулировании порядка проведения массовых мероприятий</dc:title>
  <dc:creator>СКЕРСЬ МАРИЯ АНТОНОВНА</dc:creator>
  <cp:lastModifiedBy>СКЕРСЬ МАРИЯ АНТОНОВНА</cp:lastModifiedBy>
  <cp:revision>44</cp:revision>
  <dcterms:created xsi:type="dcterms:W3CDTF">2020-12-17T11:45:54Z</dcterms:created>
  <dcterms:modified xsi:type="dcterms:W3CDTF">2021-02-17T10:46:15Z</dcterms:modified>
</cp:coreProperties>
</file>