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8" r:id="rId3"/>
    <p:sldId id="280" r:id="rId4"/>
    <p:sldId id="298" r:id="rId5"/>
    <p:sldId id="275" r:id="rId6"/>
    <p:sldId id="297" r:id="rId7"/>
    <p:sldId id="281" r:id="rId8"/>
    <p:sldId id="282" r:id="rId9"/>
    <p:sldId id="283" r:id="rId10"/>
    <p:sldId id="300" r:id="rId11"/>
    <p:sldId id="303" r:id="rId12"/>
    <p:sldId id="304" r:id="rId13"/>
    <p:sldId id="305" r:id="rId14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365"/>
    <a:srgbClr val="800000"/>
    <a:srgbClr val="006600"/>
    <a:srgbClr val="336600"/>
    <a:srgbClr val="AC8300"/>
    <a:srgbClr val="4E3E30"/>
    <a:srgbClr val="9F7E53"/>
    <a:srgbClr val="7C5D46"/>
    <a:srgbClr val="775E49"/>
    <a:srgbClr val="392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3943" autoAdjust="0"/>
  </p:normalViewPr>
  <p:slideViewPr>
    <p:cSldViewPr>
      <p:cViewPr>
        <p:scale>
          <a:sx n="111" d="100"/>
          <a:sy n="111" d="100"/>
        </p:scale>
        <p:origin x="-861" y="-37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C8188-EF4A-4F3E-890F-420612421B6F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F0ED1-8293-4B94-A1C8-D57E77B23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667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5D022-BE2B-46F0-A0AE-8DEE0C1C9FB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A0104-A3C5-462D-B473-78D6FA9CC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26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A0104-A3C5-462D-B473-78D6FA9CCBC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370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Стратегия и перспективы ее реализации представлены в рамках пяти взаимодополняющих направлений: </a:t>
            </a:r>
            <a:r>
              <a:rPr lang="ru-RU" dirty="0" err="1" smtClean="0"/>
              <a:t>Инновационно</a:t>
            </a:r>
            <a:r>
              <a:rPr lang="ru-RU" dirty="0" smtClean="0"/>
              <a:t> восприимчивый университет, </a:t>
            </a:r>
            <a:r>
              <a:rPr lang="ru-RU" dirty="0" err="1" smtClean="0"/>
              <a:t>Cмарт</a:t>
            </a:r>
            <a:r>
              <a:rPr lang="ru-RU" dirty="0" smtClean="0"/>
              <a:t>-университет, Университет устойчивого развития, Университет без границ и Личностно-ориентированный университет.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A0104-A3C5-462D-B473-78D6FA9CCBC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333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Успешное развитие университета в рамках обозначенных пяти направлений возможно, университет обладает необходимыми ресурсами и опытом.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A0104-A3C5-462D-B473-78D6FA9CCBC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333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A0104-A3C5-462D-B473-78D6FA9CCBC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333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Рекомендуется к утверждению 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A0104-A3C5-462D-B473-78D6FA9CCBC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333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Среди основных результатов деятельности университета за последние пять лет можно отметить следующие. </a:t>
            </a:r>
          </a:p>
          <a:p>
            <a:r>
              <a:rPr lang="ru-RU" dirty="0" smtClean="0"/>
              <a:t>Развитие инновационной инфраструктуры.</a:t>
            </a:r>
          </a:p>
          <a:p>
            <a:r>
              <a:rPr lang="ru-RU" dirty="0" smtClean="0"/>
              <a:t>- РУП «Учебно-научно-производственный центр «</a:t>
            </a:r>
            <a:r>
              <a:rPr lang="ru-RU" dirty="0" err="1" smtClean="0"/>
              <a:t>Технолаб</a:t>
            </a:r>
            <a:r>
              <a:rPr lang="ru-RU" dirty="0" smtClean="0"/>
              <a:t>», учредителем которого является университет, получил статус научно-технологического парка (решение коллегии ГКНТ Республики Беларусь от 27.07.2017 № 5; приказ ГКНТ от 08.08.2017 г. № 218);</a:t>
            </a:r>
          </a:p>
          <a:p>
            <a:r>
              <a:rPr lang="ru-RU" dirty="0" smtClean="0"/>
              <a:t>- созданы Центр трансфера технологий (приказ ректора от 01.03.2017 № 217), Студия проектов и </a:t>
            </a:r>
            <a:r>
              <a:rPr lang="ru-RU" dirty="0" err="1" smtClean="0"/>
              <a:t>стартапов</a:t>
            </a:r>
            <a:r>
              <a:rPr lang="ru-RU" dirty="0" smtClean="0"/>
              <a:t> (приказ ректора от 22.10.2019 №1435), Фонд инновационного развития (приказ ректора от 26.12.2019 №1781).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A0104-A3C5-462D-B473-78D6FA9CCBC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597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Укрепление связей с регионом, в том числе с заказчиками кадров. Созданы: Инновационный </a:t>
            </a:r>
            <a:r>
              <a:rPr lang="ru-RU" dirty="0" err="1" smtClean="0"/>
              <a:t>медийный</a:t>
            </a:r>
            <a:r>
              <a:rPr lang="ru-RU" dirty="0" smtClean="0"/>
              <a:t> кластер Гродненской области (2016), Областной образовательный кластер (2017), Инновационный кластер по формированию управленческого потенциала региона (2019). Распределение студентов составило 100 %.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A0104-A3C5-462D-B473-78D6FA9CCBC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597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Реинжиниринг всех процессов на основе модернизации информационно-коммуникационной среды в рамках проекта «Цифровой университет+» (2019-2020 годы). </a:t>
            </a:r>
          </a:p>
          <a:p>
            <a:endParaRPr lang="ru-RU" dirty="0" smtClean="0"/>
          </a:p>
          <a:p>
            <a:r>
              <a:rPr lang="ru-RU" dirty="0" smtClean="0"/>
              <a:t>Открыты новые специальности: на первой ступени высшего образования – 7, на второй ступени высшего образования – 12.</a:t>
            </a:r>
          </a:p>
          <a:p>
            <a:r>
              <a:rPr lang="ru-RU" dirty="0" smtClean="0"/>
              <a:t>Обеспечено преподавание на английском языке: на первой ступени высшего образования на 5 специальностях, на второй ступени – на 17.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A0104-A3C5-462D-B473-78D6FA9CCBC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790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основе выделения интернационализации как основного процесса в системе менеджмента университета: </a:t>
            </a:r>
          </a:p>
          <a:p>
            <a:r>
              <a:rPr lang="ru-RU" dirty="0" smtClean="0"/>
              <a:t>	количество стран, граждане которых обучаются в ГрГУ имени Янки Купалы, выросло с 23 до 29;</a:t>
            </a:r>
          </a:p>
          <a:p>
            <a:r>
              <a:rPr lang="ru-RU" dirty="0" smtClean="0"/>
              <a:t>	реализуются 14 совместных образовательных программ с партнерами во Франции, США, Казахстане, Узбекистане, Шри-Ланке;</a:t>
            </a:r>
          </a:p>
          <a:p>
            <a:r>
              <a:rPr lang="ru-RU" dirty="0" smtClean="0"/>
              <a:t>	экспорт вырос с 1,7 до 2,1 млн. долларов США;</a:t>
            </a:r>
          </a:p>
          <a:p>
            <a:r>
              <a:rPr lang="ru-RU" dirty="0" smtClean="0"/>
              <a:t>	 общий бюджет международных проектов составил 1 471 790 евро.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A0104-A3C5-462D-B473-78D6FA9CCBC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56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Получила развитие корпоративная культура, приняты Кадровая политика на 2018–2020 годы (2018 год), Концепция организации работы с одаренной и талантливой молодежью (2019 год), Корпоративный кодекс (2020 год);</a:t>
            </a:r>
            <a:r>
              <a:rPr lang="ru-RU" baseline="0" dirty="0" smtClean="0"/>
              <a:t>  </a:t>
            </a:r>
            <a:r>
              <a:rPr lang="ru-RU" dirty="0" smtClean="0"/>
              <a:t>Создан Фонд финансовой поддержки «Талантливая молодежь» (2019 год).</a:t>
            </a:r>
          </a:p>
          <a:p>
            <a:endParaRPr lang="ru-RU" dirty="0" smtClean="0"/>
          </a:p>
          <a:p>
            <a:r>
              <a:rPr lang="ru-RU" dirty="0" smtClean="0"/>
              <a:t>Введено в эксплуатацию новое 13-тиэтажное общежитие на 1030 мест (2020 год).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A0104-A3C5-462D-B473-78D6FA9CCBC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401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Увеличилась доля работников из числа ППС, имеющих ученую степень (звание) с 40,5 % до 52, 0%.</a:t>
            </a:r>
          </a:p>
          <a:p>
            <a:r>
              <a:rPr lang="ru-RU" dirty="0" smtClean="0"/>
              <a:t>Рост количества публикаций, индексируемых </a:t>
            </a:r>
            <a:r>
              <a:rPr lang="ru-RU" dirty="0" err="1" smtClean="0"/>
              <a:t>Scopus</a:t>
            </a:r>
            <a:r>
              <a:rPr lang="ru-RU" dirty="0" smtClean="0"/>
              <a:t>, </a:t>
            </a:r>
            <a:r>
              <a:rPr lang="ru-RU" dirty="0" err="1" smtClean="0"/>
              <a:t>Web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Science</a:t>
            </a:r>
            <a:r>
              <a:rPr lang="ru-RU" dirty="0" smtClean="0"/>
              <a:t> с 33 до 76.</a:t>
            </a:r>
          </a:p>
          <a:p>
            <a:r>
              <a:rPr lang="ru-RU" dirty="0" smtClean="0"/>
              <a:t>Рост количества выполняемых НИОК(Т)Р со 153 до 186 и доли внебюджетных доходов, полученных от НИИД с 36,1% до 45,0%.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A0104-A3C5-462D-B473-78D6FA9CCBC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477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2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Рост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признания университета в стране и за ее пределами:</a:t>
            </a:r>
            <a:endParaRPr lang="ru-RU" sz="900" dirty="0" smtClean="0">
              <a:effectLst/>
              <a:latin typeface="Times New Roman"/>
              <a:ea typeface="Calibri"/>
            </a:endParaRPr>
          </a:p>
          <a:p>
            <a:pPr marL="342900" lvl="0" indent="-342900" algn="just">
              <a:lnSpc>
                <a:spcPct val="125000"/>
              </a:lnSpc>
              <a:buFont typeface="Symbol"/>
              <a:buChar char=""/>
            </a:pPr>
            <a:r>
              <a:rPr lang="ru-RU" sz="1200" dirty="0" smtClean="0">
                <a:solidFill>
                  <a:srgbClr val="000000"/>
                </a:solidFill>
                <a:effectLst/>
                <a:ea typeface="Times New Roman"/>
              </a:rPr>
              <a:t>по результатам пяти международных рейтингов университет входит в число лидеров среди учреждений высшего образования страны;</a:t>
            </a:r>
            <a:endParaRPr lang="ru-RU" dirty="0" smtClean="0">
              <a:effectLst/>
            </a:endParaRPr>
          </a:p>
          <a:p>
            <a:pPr marL="342900" lvl="0" indent="-342900" algn="just">
              <a:lnSpc>
                <a:spcPct val="125000"/>
              </a:lnSpc>
              <a:buFont typeface="Symbol"/>
              <a:buChar char=""/>
            </a:pPr>
            <a:r>
              <a:rPr lang="ru-RU" sz="1200" dirty="0" smtClean="0">
                <a:solidFill>
                  <a:srgbClr val="000000"/>
                </a:solidFill>
                <a:effectLst/>
                <a:ea typeface="Times New Roman"/>
              </a:rPr>
              <a:t>Премия Правительства Республики Беларусь за достижения в области качества (2018 год);</a:t>
            </a:r>
            <a:endParaRPr lang="ru-RU" dirty="0" smtClean="0">
              <a:effectLst/>
            </a:endParaRPr>
          </a:p>
          <a:p>
            <a:pPr marL="342900" lvl="0" indent="-342900" algn="just">
              <a:lnSpc>
                <a:spcPct val="125000"/>
              </a:lnSpc>
              <a:buFont typeface="Symbol"/>
              <a:buChar char=""/>
            </a:pPr>
            <a:r>
              <a:rPr lang="ru-RU" sz="1200" dirty="0" smtClean="0">
                <a:solidFill>
                  <a:srgbClr val="000000"/>
                </a:solidFill>
                <a:effectLst/>
                <a:ea typeface="Times New Roman"/>
              </a:rPr>
              <a:t>занесен на Республиканскую Доску Почета в номинации «Научная организация» (2019 год);</a:t>
            </a:r>
            <a:endParaRPr lang="ru-RU" dirty="0" smtClean="0">
              <a:effectLst/>
            </a:endParaRPr>
          </a:p>
          <a:p>
            <a:pPr marL="342900" lvl="0" indent="-342900" algn="just">
              <a:lnSpc>
                <a:spcPct val="125000"/>
              </a:lnSpc>
              <a:buFont typeface="Symbol"/>
              <a:buChar char=""/>
            </a:pPr>
            <a:r>
              <a:rPr lang="ru-RU" sz="1200" dirty="0" smtClean="0">
                <a:solidFill>
                  <a:srgbClr val="000000"/>
                </a:solidFill>
                <a:effectLst/>
                <a:ea typeface="Times New Roman"/>
              </a:rPr>
              <a:t>победитель в Республиканской универсиаде (2019 год);</a:t>
            </a:r>
            <a:endParaRPr lang="ru-RU" dirty="0" smtClean="0">
              <a:effectLst/>
            </a:endParaRPr>
          </a:p>
          <a:p>
            <a:pPr marL="342900" lvl="0" indent="-342900" algn="just">
              <a:lnSpc>
                <a:spcPct val="125000"/>
              </a:lnSpc>
              <a:buFont typeface="Symbol"/>
              <a:buChar char=""/>
            </a:pPr>
            <a:r>
              <a:rPr lang="ru-RU" sz="1200" dirty="0" smtClean="0">
                <a:solidFill>
                  <a:srgbClr val="000000"/>
                </a:solidFill>
                <a:effectLst/>
                <a:ea typeface="Times New Roman"/>
              </a:rPr>
              <a:t>Газета «</a:t>
            </a:r>
            <a:r>
              <a:rPr lang="ru-RU" sz="1200" dirty="0" err="1" smtClean="0">
                <a:solidFill>
                  <a:srgbClr val="000000"/>
                </a:solidFill>
                <a:effectLst/>
                <a:ea typeface="Times New Roman"/>
              </a:rPr>
              <a:t>Гродзенскі</a:t>
            </a:r>
            <a:r>
              <a:rPr lang="ru-RU" sz="1200" dirty="0" smtClean="0">
                <a:solidFill>
                  <a:srgbClr val="000000"/>
                </a:solidFill>
                <a:effectLst/>
                <a:ea typeface="Times New Roman"/>
              </a:rPr>
              <a:t> </a:t>
            </a:r>
            <a:r>
              <a:rPr lang="ru-RU" sz="1200" dirty="0" err="1" smtClean="0">
                <a:solidFill>
                  <a:srgbClr val="000000"/>
                </a:solidFill>
                <a:effectLst/>
                <a:ea typeface="Times New Roman"/>
              </a:rPr>
              <a:t>ўніверсітэт</a:t>
            </a:r>
            <a:r>
              <a:rPr lang="ru-RU" sz="1200" dirty="0" smtClean="0">
                <a:solidFill>
                  <a:srgbClr val="000000"/>
                </a:solidFill>
                <a:effectLst/>
                <a:ea typeface="Times New Roman"/>
              </a:rPr>
              <a:t>» – победитель Национального конкурса печатных средств массовой информации «Золотая Литера» (2017 и 2019 годы).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A0104-A3C5-462D-B473-78D6FA9CCBC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12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Результаты и потенциал университета позволяют определить стратегию 2021–2025 годов как стратегию опережающего развития. Университет стремится не только прогнозировать, но и формировать тенденции развития системы образования, региона, страны и </a:t>
            </a:r>
            <a:r>
              <a:rPr lang="ru-RU" dirty="0" err="1" smtClean="0"/>
              <a:t>интерсреды</a:t>
            </a:r>
            <a:r>
              <a:rPr lang="ru-RU" dirty="0" smtClean="0"/>
              <a:t>, нацелен на реализацию будущих потребностей всех групп потребителей, соответствие высоким требованиям качества реализации всех процессов, достижение устойчивого успеха, признание на национальном и на международном уровне.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A0104-A3C5-462D-B473-78D6FA9CCBC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33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63C4-E23F-4393-B1C7-EBE98722969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9A4E-2CED-43AE-BE3E-8239E20C0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0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63C4-E23F-4393-B1C7-EBE98722969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9A4E-2CED-43AE-BE3E-8239E20C0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19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63C4-E23F-4393-B1C7-EBE98722969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9A4E-2CED-43AE-BE3E-8239E20C0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38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63C4-E23F-4393-B1C7-EBE98722969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9A4E-2CED-43AE-BE3E-8239E20C0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71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63C4-E23F-4393-B1C7-EBE98722969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9A4E-2CED-43AE-BE3E-8239E20C0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607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63C4-E23F-4393-B1C7-EBE98722969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9A4E-2CED-43AE-BE3E-8239E20C0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5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63C4-E23F-4393-B1C7-EBE98722969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9A4E-2CED-43AE-BE3E-8239E20C0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22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63C4-E23F-4393-B1C7-EBE98722969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9A4E-2CED-43AE-BE3E-8239E20C0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7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63C4-E23F-4393-B1C7-EBE98722969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9A4E-2CED-43AE-BE3E-8239E20C0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99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63C4-E23F-4393-B1C7-EBE98722969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9A4E-2CED-43AE-BE3E-8239E20C0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74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63C4-E23F-4393-B1C7-EBE98722969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D9A4E-2CED-43AE-BE3E-8239E20C0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52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A63C4-E23F-4393-B1C7-EBE987229699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D9A4E-2CED-43AE-BE3E-8239E20C0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01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microsoft.com/office/2007/relationships/hdphoto" Target="../media/hdphoto5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08370"/>
            <a:ext cx="8280920" cy="2180816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latin typeface="Impact" pitchFamily="34" charset="0"/>
              </a:rPr>
              <a:t>Стратегия </a:t>
            </a:r>
            <a:br>
              <a:rPr lang="ru-RU" sz="2800" dirty="0" smtClean="0">
                <a:latin typeface="Impact" pitchFamily="34" charset="0"/>
              </a:rPr>
            </a:br>
            <a:r>
              <a:rPr lang="ru-RU" sz="2800" dirty="0" smtClean="0">
                <a:latin typeface="Impact" pitchFamily="34" charset="0"/>
              </a:rPr>
              <a:t>учреждения образования</a:t>
            </a:r>
            <a:br>
              <a:rPr lang="ru-RU" sz="2800" dirty="0" smtClean="0">
                <a:latin typeface="Impact" pitchFamily="34" charset="0"/>
              </a:rPr>
            </a:br>
            <a:r>
              <a:rPr lang="ru-RU" sz="2800" dirty="0" smtClean="0">
                <a:latin typeface="Impact" pitchFamily="34" charset="0"/>
              </a:rPr>
              <a:t> </a:t>
            </a:r>
            <a:r>
              <a:rPr lang="ru-RU" sz="2800" dirty="0">
                <a:latin typeface="Impact" pitchFamily="34" charset="0"/>
              </a:rPr>
              <a:t>«Гродненский </a:t>
            </a:r>
            <a:r>
              <a:rPr lang="ru-RU" sz="2800" dirty="0" smtClean="0">
                <a:latin typeface="Impact" pitchFamily="34" charset="0"/>
              </a:rPr>
              <a:t>государственный</a:t>
            </a:r>
            <a:br>
              <a:rPr lang="ru-RU" sz="2800" dirty="0" smtClean="0">
                <a:latin typeface="Impact" pitchFamily="34" charset="0"/>
              </a:rPr>
            </a:br>
            <a:r>
              <a:rPr lang="ru-RU" sz="2800" dirty="0" smtClean="0">
                <a:latin typeface="Impact" pitchFamily="34" charset="0"/>
              </a:rPr>
              <a:t>университет </a:t>
            </a:r>
            <a:r>
              <a:rPr lang="ru-RU" sz="2800" dirty="0">
                <a:latin typeface="Impact" pitchFamily="34" charset="0"/>
              </a:rPr>
              <a:t>имени Янки Купалы» </a:t>
            </a:r>
            <a:r>
              <a:rPr lang="ru-RU" sz="2800" dirty="0" smtClean="0">
                <a:latin typeface="Impact" pitchFamily="34" charset="0"/>
              </a:rPr>
              <a:t/>
            </a:r>
            <a:br>
              <a:rPr lang="ru-RU" sz="2800" dirty="0" smtClean="0">
                <a:latin typeface="Impact" pitchFamily="34" charset="0"/>
              </a:rPr>
            </a:br>
            <a:r>
              <a:rPr lang="ru-RU" sz="2800" dirty="0" smtClean="0">
                <a:latin typeface="Impact" pitchFamily="34" charset="0"/>
              </a:rPr>
              <a:t>на </a:t>
            </a:r>
            <a:r>
              <a:rPr lang="ru-RU" sz="2800" dirty="0">
                <a:latin typeface="Impact" pitchFamily="34" charset="0"/>
              </a:rPr>
              <a:t>2021-2025 </a:t>
            </a:r>
            <a:r>
              <a:rPr lang="ru-RU" sz="2800" dirty="0" smtClean="0">
                <a:latin typeface="Impact" pitchFamily="34" charset="0"/>
              </a:rPr>
              <a:t>годы </a:t>
            </a:r>
            <a:br>
              <a:rPr lang="ru-RU" sz="2800" dirty="0" smtClean="0">
                <a:latin typeface="Impact" pitchFamily="34" charset="0"/>
              </a:rPr>
            </a:br>
            <a:r>
              <a:rPr lang="ru-RU" sz="2800" dirty="0" smtClean="0">
                <a:latin typeface="Impact" pitchFamily="34" charset="0"/>
              </a:rPr>
              <a:t>и </a:t>
            </a:r>
            <a:r>
              <a:rPr lang="ru-RU" sz="2800" dirty="0">
                <a:latin typeface="Impact" pitchFamily="34" charset="0"/>
              </a:rPr>
              <a:t>на перспективу до </a:t>
            </a:r>
            <a:r>
              <a:rPr lang="ru-RU" sz="2800" dirty="0" smtClean="0">
                <a:latin typeface="Impact" pitchFamily="34" charset="0"/>
              </a:rPr>
              <a:t>2030 года</a:t>
            </a:r>
            <a:endParaRPr lang="ru-RU" sz="2800" dirty="0"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312865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800000"/>
                </a:solidFill>
                <a:effectLst>
                  <a:outerShdw blurRad="25400" dist="25400" dir="2700000" algn="tl">
                    <a:schemeClr val="bg1">
                      <a:lumMod val="50000"/>
                      <a:alpha val="75000"/>
                    </a:schemeClr>
                  </a:outerShdw>
                </a:effectLst>
                <a:latin typeface="Impact" pitchFamily="34" charset="0"/>
              </a:rPr>
              <a:t>Стратегия опережающего развития</a:t>
            </a:r>
            <a:endParaRPr lang="ru-RU" sz="2800" dirty="0">
              <a:solidFill>
                <a:srgbClr val="800000"/>
              </a:solidFill>
              <a:effectLst>
                <a:outerShdw blurRad="25400" dist="25400" dir="2700000" algn="tl">
                  <a:schemeClr val="bg1">
                    <a:lumMod val="50000"/>
                    <a:alpha val="75000"/>
                  </a:schemeClr>
                </a:outerShdw>
              </a:effectLst>
              <a:latin typeface="Impact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2123728" y="3003798"/>
            <a:ext cx="6336704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8000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43608" y="4227934"/>
            <a:ext cx="360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Impact" pitchFamily="34" charset="0"/>
              </a:rPr>
              <a:t>«Материалы ЕДИ, январь 2021 года»</a:t>
            </a:r>
          </a:p>
          <a:p>
            <a:r>
              <a:rPr lang="ru-RU" sz="1100" dirty="0">
                <a:latin typeface="Impact" pitchFamily="34" charset="0"/>
              </a:rPr>
              <a:t>Подготовлено информационно-аналитическим центром учреждения образования «Гродненский государственный университет имени Янки </a:t>
            </a:r>
            <a:r>
              <a:rPr lang="ru-RU" sz="1100" dirty="0" smtClean="0">
                <a:latin typeface="Impact" pitchFamily="34" charset="0"/>
              </a:rPr>
              <a:t>Купалы»</a:t>
            </a:r>
            <a:endParaRPr lang="ru-RU" sz="11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37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59" b="19431"/>
          <a:stretch/>
        </p:blipFill>
        <p:spPr bwMode="auto">
          <a:xfrm>
            <a:off x="467544" y="915566"/>
            <a:ext cx="844254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Овал 21"/>
          <p:cNvSpPr>
            <a:spLocks noChangeAspect="1"/>
          </p:cNvSpPr>
          <p:nvPr/>
        </p:nvSpPr>
        <p:spPr>
          <a:xfrm>
            <a:off x="3996384" y="1798196"/>
            <a:ext cx="2015776" cy="1944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>
            <a:spLocks noChangeAspect="1"/>
          </p:cNvSpPr>
          <p:nvPr/>
        </p:nvSpPr>
        <p:spPr>
          <a:xfrm>
            <a:off x="3203848" y="1743658"/>
            <a:ext cx="2015776" cy="20162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34888" y="277987"/>
            <a:ext cx="8229600" cy="493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</a:pPr>
            <a:r>
              <a:rPr lang="ru-RU" sz="2600" dirty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Отличительные особенности </a:t>
            </a:r>
            <a:r>
              <a:rPr lang="ru-RU" sz="2600" dirty="0" smtClean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Стратегии</a:t>
            </a:r>
          </a:p>
          <a:p>
            <a:pPr algn="r">
              <a:lnSpc>
                <a:spcPct val="90000"/>
              </a:lnSpc>
            </a:pPr>
            <a:r>
              <a:rPr lang="ru-RU" sz="2600" dirty="0" smtClean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2021 </a:t>
            </a:r>
            <a:r>
              <a:rPr lang="ru-RU" sz="2600" dirty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-2025 </a:t>
            </a:r>
            <a:r>
              <a:rPr lang="ru-RU" sz="2600" dirty="0" smtClean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годов</a:t>
            </a:r>
            <a:endParaRPr lang="ru-RU" sz="2600" dirty="0">
              <a:effectLst>
                <a:outerShdw blurRad="50800" dist="38100" dir="2700000" algn="tl" rotWithShape="0">
                  <a:schemeClr val="bg1">
                    <a:alpha val="73000"/>
                  </a:scheme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5996" y="771993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>
            <a:spLocks noChangeAspect="1"/>
          </p:cNvSpPr>
          <p:nvPr/>
        </p:nvSpPr>
        <p:spPr>
          <a:xfrm>
            <a:off x="3708352" y="1779662"/>
            <a:ext cx="2015776" cy="1944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2915816" y="1851670"/>
            <a:ext cx="3024335" cy="1800200"/>
          </a:xfrm>
          <a:prstGeom prst="ellipse">
            <a:avLst/>
          </a:prstGeom>
          <a:gradFill flip="none" rotWithShape="1">
            <a:gsLst>
              <a:gs pos="0">
                <a:srgbClr val="264365">
                  <a:alpha val="81961"/>
                  <a:lumMod val="100000"/>
                </a:srgbClr>
              </a:gs>
              <a:gs pos="63000">
                <a:srgbClr val="9CAAB9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89460" y="2361935"/>
            <a:ext cx="2419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5000"/>
                    </a:srgbClr>
                  </a:outerShdw>
                </a:effectLst>
              </a:rPr>
              <a:t>2021-2025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7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4594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96643"/>
            <a:ext cx="3851919" cy="234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Овал 21"/>
          <p:cNvSpPr>
            <a:spLocks noChangeAspect="1"/>
          </p:cNvSpPr>
          <p:nvPr/>
        </p:nvSpPr>
        <p:spPr>
          <a:xfrm>
            <a:off x="3996384" y="1798196"/>
            <a:ext cx="2015776" cy="1944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>
            <a:spLocks noChangeAspect="1"/>
          </p:cNvSpPr>
          <p:nvPr/>
        </p:nvSpPr>
        <p:spPr>
          <a:xfrm>
            <a:off x="3203848" y="1743658"/>
            <a:ext cx="2015776" cy="20162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34888" y="123478"/>
            <a:ext cx="8229600" cy="493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</a:pPr>
            <a:r>
              <a:rPr lang="ru-RU" sz="2600" dirty="0" smtClean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Конкурентные преимущества университета</a:t>
            </a:r>
            <a:endParaRPr lang="ru-RU" sz="2600" dirty="0">
              <a:effectLst>
                <a:outerShdw blurRad="50800" dist="38100" dir="2700000" algn="tl" rotWithShape="0">
                  <a:schemeClr val="bg1">
                    <a:alpha val="73000"/>
                  </a:scheme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5996" y="771993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>
            <a:spLocks noChangeAspect="1"/>
          </p:cNvSpPr>
          <p:nvPr/>
        </p:nvSpPr>
        <p:spPr>
          <a:xfrm>
            <a:off x="3708352" y="1779662"/>
            <a:ext cx="2015776" cy="1944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>
            <a:spLocks noGrp="1"/>
          </p:cNvSpPr>
          <p:nvPr>
            <p:ph idx="1"/>
          </p:nvPr>
        </p:nvSpPr>
        <p:spPr>
          <a:xfrm>
            <a:off x="601440" y="807469"/>
            <a:ext cx="854256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300" dirty="0" err="1" smtClean="0"/>
              <a:t>Многопрофильность</a:t>
            </a:r>
            <a:r>
              <a:rPr lang="ru-RU" sz="2300" dirty="0" smtClean="0"/>
              <a:t> университета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300" dirty="0" smtClean="0"/>
              <a:t>Применение инструментов системного менеджмента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300" dirty="0" smtClean="0"/>
              <a:t>Высокий уровень </a:t>
            </a:r>
            <a:r>
              <a:rPr lang="ru-RU" sz="2300" dirty="0" err="1" smtClean="0"/>
              <a:t>цифровизации</a:t>
            </a:r>
            <a:r>
              <a:rPr lang="ru-RU" sz="2300" dirty="0" smtClean="0"/>
              <a:t> деятельности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300" dirty="0" smtClean="0"/>
              <a:t>Наличие инфраструктуры трансфера знаний</a:t>
            </a:r>
            <a:br>
              <a:rPr lang="ru-RU" sz="2300" dirty="0" smtClean="0"/>
            </a:br>
            <a:r>
              <a:rPr lang="ru-RU" sz="2300" dirty="0" smtClean="0"/>
              <a:t>(технологии, продукция, образовательные и иные услуги и др.)</a:t>
            </a:r>
          </a:p>
          <a:p>
            <a:pPr marL="2241550" indent="0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300" dirty="0" smtClean="0"/>
              <a:t>Внимание к вопросам мотивации персонала и обучающихся</a:t>
            </a:r>
          </a:p>
          <a:p>
            <a:pPr marL="2241550" indent="0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300" dirty="0" smtClean="0"/>
              <a:t>Сильная корпоративная культура</a:t>
            </a:r>
            <a:endParaRPr lang="ru-RU" sz="2300" dirty="0"/>
          </a:p>
          <a:p>
            <a:pPr marL="3587750" indent="0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300" dirty="0" smtClean="0"/>
              <a:t>Высокий уровень достижений</a:t>
            </a:r>
            <a:br>
              <a:rPr lang="ru-RU" sz="2300" dirty="0" smtClean="0"/>
            </a:br>
            <a:r>
              <a:rPr lang="ru-RU" sz="2300" dirty="0" smtClean="0"/>
              <a:t>в студенческом спорте и творческих конкурсах</a:t>
            </a:r>
            <a:endParaRPr lang="ru-RU" sz="2300" dirty="0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714256" y="2715766"/>
            <a:ext cx="0" cy="1152128"/>
          </a:xfrm>
          <a:prstGeom prst="line">
            <a:avLst/>
          </a:prstGeom>
          <a:ln w="3175" cap="sq">
            <a:solidFill>
              <a:srgbClr val="4E3E30"/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9"/>
          <p:cNvGrpSpPr>
            <a:grpSpLocks/>
          </p:cNvGrpSpPr>
          <p:nvPr/>
        </p:nvGrpSpPr>
        <p:grpSpPr bwMode="auto">
          <a:xfrm>
            <a:off x="2663800" y="2823790"/>
            <a:ext cx="108000" cy="108000"/>
            <a:chOff x="2078" y="1680"/>
            <a:chExt cx="1615" cy="1615"/>
          </a:xfrm>
          <a:effectLst>
            <a:outerShdw blurRad="50800" sx="137000" sy="137000" algn="ctr" rotWithShape="0">
              <a:schemeClr val="bg1">
                <a:lumMod val="50000"/>
                <a:alpha val="80000"/>
              </a:schemeClr>
            </a:outerShdw>
          </a:effectLst>
        </p:grpSpPr>
        <p:sp>
          <p:nvSpPr>
            <p:cNvPr id="47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tint val="0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0"/>
                    <a:invGamma/>
                  </a:srgbClr>
                </a:gs>
                <a:gs pos="100000">
                  <a:srgbClr val="B88A68"/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54118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/>
                </a:gs>
                <a:gs pos="100000">
                  <a:srgbClr val="B88A68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3" name="Group 9"/>
          <p:cNvGrpSpPr>
            <a:grpSpLocks/>
          </p:cNvGrpSpPr>
          <p:nvPr/>
        </p:nvGrpSpPr>
        <p:grpSpPr bwMode="auto">
          <a:xfrm>
            <a:off x="2663800" y="3543870"/>
            <a:ext cx="108000" cy="108000"/>
            <a:chOff x="2078" y="1680"/>
            <a:chExt cx="1615" cy="1615"/>
          </a:xfrm>
          <a:effectLst>
            <a:outerShdw blurRad="50800" sx="137000" sy="137000" algn="ctr" rotWithShape="0">
              <a:schemeClr val="bg1">
                <a:lumMod val="50000"/>
                <a:alpha val="80000"/>
              </a:schemeClr>
            </a:outerShdw>
          </a:effectLst>
        </p:grpSpPr>
        <p:sp>
          <p:nvSpPr>
            <p:cNvPr id="5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tint val="0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0"/>
                    <a:invGamma/>
                  </a:srgbClr>
                </a:gs>
                <a:gs pos="100000">
                  <a:srgbClr val="B88A68"/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54118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/>
                </a:gs>
                <a:gs pos="100000">
                  <a:srgbClr val="B88A68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482008" y="771550"/>
            <a:ext cx="0" cy="1944216"/>
          </a:xfrm>
          <a:prstGeom prst="line">
            <a:avLst/>
          </a:prstGeom>
          <a:ln w="3175" cap="sq">
            <a:solidFill>
              <a:srgbClr val="4E3E30"/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431552" y="915566"/>
            <a:ext cx="108000" cy="108000"/>
            <a:chOff x="2078" y="1680"/>
            <a:chExt cx="1615" cy="1615"/>
          </a:xfrm>
          <a:effectLst>
            <a:outerShdw blurRad="50800" sx="137000" sy="137000" algn="ctr" rotWithShape="0">
              <a:schemeClr val="bg1">
                <a:lumMod val="50000"/>
                <a:alpha val="80000"/>
              </a:schemeClr>
            </a:outerShdw>
          </a:effectLst>
        </p:grpSpPr>
        <p:sp>
          <p:nvSpPr>
            <p:cNvPr id="13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tint val="0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0"/>
                    <a:invGamma/>
                  </a:srgbClr>
                </a:gs>
                <a:gs pos="100000">
                  <a:srgbClr val="B88A68"/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54118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/>
                </a:gs>
                <a:gs pos="100000">
                  <a:srgbClr val="B88A68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Group 9"/>
          <p:cNvGrpSpPr>
            <a:grpSpLocks/>
          </p:cNvGrpSpPr>
          <p:nvPr/>
        </p:nvGrpSpPr>
        <p:grpSpPr bwMode="auto">
          <a:xfrm>
            <a:off x="431552" y="1347614"/>
            <a:ext cx="108000" cy="108000"/>
            <a:chOff x="2078" y="1680"/>
            <a:chExt cx="1615" cy="1615"/>
          </a:xfrm>
          <a:effectLst>
            <a:outerShdw blurRad="50800" sx="137000" sy="137000" algn="ctr" rotWithShape="0">
              <a:schemeClr val="bg1">
                <a:lumMod val="50000"/>
                <a:alpha val="80000"/>
              </a:schemeClr>
            </a:outerShdw>
          </a:effectLst>
        </p:grpSpPr>
        <p:sp>
          <p:nvSpPr>
            <p:cNvPr id="25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tint val="0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0"/>
                    <a:invGamma/>
                  </a:srgbClr>
                </a:gs>
                <a:gs pos="100000">
                  <a:srgbClr val="B88A68"/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54118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/>
                </a:gs>
                <a:gs pos="100000">
                  <a:srgbClr val="B88A68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" name="Group 9"/>
          <p:cNvGrpSpPr>
            <a:grpSpLocks/>
          </p:cNvGrpSpPr>
          <p:nvPr/>
        </p:nvGrpSpPr>
        <p:grpSpPr bwMode="auto">
          <a:xfrm>
            <a:off x="425332" y="1743670"/>
            <a:ext cx="108000" cy="108000"/>
            <a:chOff x="2078" y="1680"/>
            <a:chExt cx="1615" cy="1615"/>
          </a:xfrm>
          <a:effectLst>
            <a:outerShdw blurRad="50800" sx="137000" sy="137000" algn="ctr" rotWithShape="0">
              <a:schemeClr val="bg1">
                <a:lumMod val="50000"/>
                <a:alpha val="80000"/>
              </a:schemeClr>
            </a:outerShdw>
          </a:effectLst>
        </p:grpSpPr>
        <p:sp>
          <p:nvSpPr>
            <p:cNvPr id="32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tint val="0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0"/>
                    <a:invGamma/>
                  </a:srgbClr>
                </a:gs>
                <a:gs pos="100000">
                  <a:srgbClr val="B88A68"/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54118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/>
                </a:gs>
                <a:gs pos="100000">
                  <a:srgbClr val="B88A68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Group 9"/>
          <p:cNvGrpSpPr>
            <a:grpSpLocks/>
          </p:cNvGrpSpPr>
          <p:nvPr/>
        </p:nvGrpSpPr>
        <p:grpSpPr bwMode="auto">
          <a:xfrm>
            <a:off x="425332" y="2139702"/>
            <a:ext cx="108000" cy="108000"/>
            <a:chOff x="2078" y="1680"/>
            <a:chExt cx="1615" cy="1615"/>
          </a:xfrm>
          <a:effectLst>
            <a:outerShdw blurRad="50800" sx="137000" sy="137000" algn="ctr" rotWithShape="0">
              <a:schemeClr val="bg1">
                <a:lumMod val="50000"/>
                <a:alpha val="80000"/>
              </a:schemeClr>
            </a:outerShdw>
          </a:effectLst>
        </p:grpSpPr>
        <p:sp>
          <p:nvSpPr>
            <p:cNvPr id="39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tint val="0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0"/>
                    <a:invGamma/>
                  </a:srgbClr>
                </a:gs>
                <a:gs pos="100000">
                  <a:srgbClr val="B88A68"/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54118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/>
                </a:gs>
                <a:gs pos="100000">
                  <a:srgbClr val="B88A68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9" name="Прямая соединительная линия 8"/>
          <p:cNvCxnSpPr/>
          <p:nvPr/>
        </p:nvCxnSpPr>
        <p:spPr>
          <a:xfrm>
            <a:off x="485552" y="2715766"/>
            <a:ext cx="2232214" cy="0"/>
          </a:xfrm>
          <a:prstGeom prst="line">
            <a:avLst/>
          </a:prstGeom>
          <a:ln w="3175">
            <a:solidFill>
              <a:srgbClr val="7C5D4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2717800" y="3867894"/>
            <a:ext cx="1404144" cy="0"/>
          </a:xfrm>
          <a:prstGeom prst="line">
            <a:avLst/>
          </a:prstGeom>
          <a:ln w="3175" cap="sq">
            <a:solidFill>
              <a:srgbClr val="7C5D4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4118400" y="3867894"/>
            <a:ext cx="0" cy="900000"/>
          </a:xfrm>
          <a:prstGeom prst="line">
            <a:avLst/>
          </a:prstGeom>
          <a:ln w="3175" cap="sq">
            <a:solidFill>
              <a:srgbClr val="4E3E30"/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9"/>
          <p:cNvGrpSpPr>
            <a:grpSpLocks/>
          </p:cNvGrpSpPr>
          <p:nvPr/>
        </p:nvGrpSpPr>
        <p:grpSpPr bwMode="auto">
          <a:xfrm>
            <a:off x="4067944" y="3939902"/>
            <a:ext cx="108000" cy="108000"/>
            <a:chOff x="2078" y="1680"/>
            <a:chExt cx="1615" cy="1615"/>
          </a:xfrm>
          <a:effectLst>
            <a:outerShdw blurRad="50800" sx="137000" sy="137000" algn="ctr" rotWithShape="0">
              <a:schemeClr val="bg1">
                <a:lumMod val="50000"/>
                <a:alpha val="80000"/>
              </a:schemeClr>
            </a:outerShdw>
          </a:effectLst>
        </p:grpSpPr>
        <p:sp>
          <p:nvSpPr>
            <p:cNvPr id="80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tint val="0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0"/>
                    <a:invGamma/>
                  </a:srgbClr>
                </a:gs>
                <a:gs pos="100000">
                  <a:srgbClr val="B88A68"/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54118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/>
                </a:gs>
                <a:gs pos="100000">
                  <a:srgbClr val="B88A68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661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>
            <a:spLocks noChangeAspect="1"/>
          </p:cNvSpPr>
          <p:nvPr/>
        </p:nvSpPr>
        <p:spPr>
          <a:xfrm>
            <a:off x="3996384" y="1798196"/>
            <a:ext cx="2015776" cy="1944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>
            <a:spLocks noChangeAspect="1"/>
          </p:cNvSpPr>
          <p:nvPr/>
        </p:nvSpPr>
        <p:spPr>
          <a:xfrm>
            <a:off x="3203848" y="1743658"/>
            <a:ext cx="2015776" cy="20162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34888" y="123478"/>
            <a:ext cx="8229600" cy="493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</a:pPr>
            <a:r>
              <a:rPr lang="ru-RU" sz="2600" dirty="0" smtClean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Миссия и Видение</a:t>
            </a:r>
            <a:endParaRPr lang="ru-RU" sz="2600" dirty="0">
              <a:effectLst>
                <a:outerShdw blurRad="50800" dist="38100" dir="2700000" algn="tl" rotWithShape="0">
                  <a:schemeClr val="bg1">
                    <a:alpha val="73000"/>
                  </a:scheme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5996" y="771993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>
            <a:spLocks noChangeAspect="1"/>
          </p:cNvSpPr>
          <p:nvPr/>
        </p:nvSpPr>
        <p:spPr>
          <a:xfrm>
            <a:off x="3708352" y="1779662"/>
            <a:ext cx="2015776" cy="1944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1417"/>
          <a:stretch/>
        </p:blipFill>
        <p:spPr bwMode="auto">
          <a:xfrm>
            <a:off x="1420612" y="195487"/>
            <a:ext cx="7903917" cy="509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6024" y="3598094"/>
            <a:ext cx="4572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/>
              <a:t>Утверждена</a:t>
            </a:r>
          </a:p>
          <a:p>
            <a:pPr>
              <a:lnSpc>
                <a:spcPct val="90000"/>
              </a:lnSpc>
            </a:pPr>
            <a:r>
              <a:rPr lang="ru-RU" sz="2400" b="1" dirty="0" smtClean="0"/>
              <a:t>приказом</a:t>
            </a:r>
          </a:p>
          <a:p>
            <a:pPr>
              <a:lnSpc>
                <a:spcPct val="90000"/>
              </a:lnSpc>
            </a:pPr>
            <a:r>
              <a:rPr lang="ru-RU" sz="2400" b="1" dirty="0" smtClean="0"/>
              <a:t>ректора</a:t>
            </a:r>
          </a:p>
          <a:p>
            <a:pPr>
              <a:lnSpc>
                <a:spcPct val="90000"/>
              </a:lnSpc>
            </a:pPr>
            <a:r>
              <a:rPr lang="ru-RU" sz="2400" b="1" dirty="0" smtClean="0"/>
              <a:t>от 07.12.2018 </a:t>
            </a:r>
            <a:r>
              <a:rPr lang="ru-RU" sz="2400" b="1" dirty="0"/>
              <a:t>№ 1552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765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>
            <a:spLocks noChangeAspect="1"/>
          </p:cNvSpPr>
          <p:nvPr/>
        </p:nvSpPr>
        <p:spPr>
          <a:xfrm>
            <a:off x="3996384" y="1798196"/>
            <a:ext cx="2015776" cy="1944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>
            <a:spLocks noChangeAspect="1"/>
          </p:cNvSpPr>
          <p:nvPr/>
        </p:nvSpPr>
        <p:spPr>
          <a:xfrm>
            <a:off x="3203848" y="1743658"/>
            <a:ext cx="2015776" cy="20162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34888" y="123478"/>
            <a:ext cx="8229600" cy="493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</a:pPr>
            <a:r>
              <a:rPr lang="ru-RU" sz="2600" dirty="0" smtClean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Миссия и Видение</a:t>
            </a:r>
            <a:endParaRPr lang="ru-RU" sz="2600" dirty="0">
              <a:effectLst>
                <a:outerShdw blurRad="50800" dist="38100" dir="2700000" algn="tl" rotWithShape="0">
                  <a:schemeClr val="bg1">
                    <a:alpha val="73000"/>
                  </a:schemeClr>
                </a:outerShdw>
              </a:effectLst>
              <a:latin typeface="Impact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-36512" y="1175546"/>
            <a:ext cx="2088232" cy="1368151"/>
          </a:xfrm>
          <a:prstGeom prst="homePlate">
            <a:avLst>
              <a:gd name="adj" fmla="val 24086"/>
            </a:avLst>
          </a:prstGeom>
          <a:gradFill flip="none" rotWithShape="1">
            <a:gsLst>
              <a:gs pos="0">
                <a:srgbClr val="4E3E30">
                  <a:lumMod val="96000"/>
                  <a:lumOff val="4000"/>
                  <a:alpha val="5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3751262"/>
          </a:xfrm>
        </p:spPr>
        <p:txBody>
          <a:bodyPr>
            <a:noAutofit/>
          </a:bodyPr>
          <a:lstStyle/>
          <a:p>
            <a:pPr marL="0" indent="1882775">
              <a:spcBef>
                <a:spcPts val="0"/>
              </a:spcBef>
              <a:buNone/>
            </a:pPr>
            <a:r>
              <a:rPr lang="ru-RU" sz="2400" b="1" dirty="0" smtClean="0"/>
              <a:t>Университет развивает </a:t>
            </a:r>
            <a:r>
              <a:rPr lang="ru-RU" sz="2400" dirty="0" smtClean="0"/>
              <a:t>открытую, инновационную,</a:t>
            </a:r>
          </a:p>
          <a:p>
            <a:pPr marL="0" indent="1882775">
              <a:spcBef>
                <a:spcPts val="0"/>
              </a:spcBef>
              <a:buNone/>
            </a:pPr>
            <a:r>
              <a:rPr lang="ru-RU" sz="2400" dirty="0" smtClean="0"/>
              <a:t>высокотехнологичную образовательную,</a:t>
            </a:r>
          </a:p>
          <a:p>
            <a:pPr marL="0" indent="1882775">
              <a:spcBef>
                <a:spcPts val="0"/>
              </a:spcBef>
              <a:buNone/>
            </a:pPr>
            <a:r>
              <a:rPr lang="ru-RU" sz="2400" dirty="0" smtClean="0"/>
              <a:t>научную и предпринимательскую среду,</a:t>
            </a:r>
          </a:p>
          <a:p>
            <a:pPr marL="0" indent="1882775">
              <a:spcBef>
                <a:spcPts val="0"/>
              </a:spcBef>
              <a:buNone/>
            </a:pPr>
            <a:r>
              <a:rPr lang="ru-RU" sz="2400" dirty="0" smtClean="0"/>
              <a:t>основанную на принципах устойчивого развития и</a:t>
            </a:r>
          </a:p>
          <a:p>
            <a:pPr marL="0" indent="1882775">
              <a:spcBef>
                <a:spcPts val="0"/>
              </a:spcBef>
              <a:buNone/>
            </a:pPr>
            <a:r>
              <a:rPr lang="ru-RU" sz="2400" dirty="0" smtClean="0"/>
              <a:t>социального партнерства, </a:t>
            </a:r>
            <a:r>
              <a:rPr lang="ru-RU" sz="2400" b="1" dirty="0" smtClean="0"/>
              <a:t>осуществляет</a:t>
            </a:r>
            <a:r>
              <a:rPr lang="ru-RU" sz="2400" dirty="0" smtClean="0"/>
              <a:t> подготовку конкурентоспособных профессионалов с компетенциями будущего, </a:t>
            </a:r>
            <a:r>
              <a:rPr lang="ru-RU" sz="2400" b="1" dirty="0" smtClean="0"/>
              <a:t>развивает</a:t>
            </a:r>
            <a:r>
              <a:rPr lang="ru-RU" sz="2400" dirty="0" smtClean="0"/>
              <a:t> социальную ответственность и гражданско-патриотическую ориентацию личности, </a:t>
            </a:r>
            <a:r>
              <a:rPr lang="ru-RU" sz="2400" b="1" dirty="0" smtClean="0"/>
              <a:t>обладает</a:t>
            </a:r>
            <a:r>
              <a:rPr lang="ru-RU" sz="2400" dirty="0" smtClean="0"/>
              <a:t> высокой международной репутацией и </a:t>
            </a:r>
            <a:r>
              <a:rPr lang="ru-RU" sz="2400" b="1" dirty="0" smtClean="0"/>
              <a:t>стремится</a:t>
            </a:r>
            <a:r>
              <a:rPr lang="ru-RU" sz="2400" dirty="0" smtClean="0"/>
              <a:t> стать территорией опережающего развития региона и страны.</a:t>
            </a:r>
            <a:endParaRPr lang="ru-RU" sz="2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6696"/>
            <a:ext cx="19208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55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8" descr="https://pbs.twimg.com/media/EMk__MdWwAMsyI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87574"/>
            <a:ext cx="2980739" cy="223224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grsu.by/images/gallery/2018/11/06tehnopark/tehnopark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888"/>
          <a:stretch/>
        </p:blipFill>
        <p:spPr bwMode="auto">
          <a:xfrm>
            <a:off x="6439872" y="845870"/>
            <a:ext cx="2668632" cy="241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34888" y="267494"/>
            <a:ext cx="8229600" cy="493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</a:pPr>
            <a:r>
              <a:rPr lang="ru-RU" sz="2600" dirty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Основные результаты </a:t>
            </a:r>
            <a:r>
              <a:rPr lang="ru-RU" sz="2600" dirty="0" smtClean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реализации Стратегии</a:t>
            </a:r>
            <a:br>
              <a:rPr lang="ru-RU" sz="2600" dirty="0" smtClean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</a:br>
            <a:r>
              <a:rPr lang="ru-RU" sz="2600" dirty="0" smtClean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2016–2020 </a:t>
            </a:r>
            <a:r>
              <a:rPr lang="ru-RU" sz="2600" dirty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годов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251520" y="863750"/>
            <a:ext cx="0" cy="3940248"/>
          </a:xfrm>
          <a:prstGeom prst="line">
            <a:avLst/>
          </a:prstGeom>
          <a:ln w="3175" cap="sq">
            <a:solidFill>
              <a:srgbClr val="4E3E30"/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210776" y="995486"/>
            <a:ext cx="108000" cy="108000"/>
            <a:chOff x="2078" y="1680"/>
            <a:chExt cx="1615" cy="1615"/>
          </a:xfrm>
          <a:effectLst>
            <a:outerShdw blurRad="50800" sx="137000" sy="137000" algn="ctr" rotWithShape="0">
              <a:schemeClr val="bg1">
                <a:lumMod val="50000"/>
                <a:alpha val="80000"/>
              </a:schemeClr>
            </a:outerShdw>
          </a:effectLst>
        </p:grpSpPr>
        <p:sp>
          <p:nvSpPr>
            <p:cNvPr id="10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tint val="0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0"/>
                    <a:invGamma/>
                  </a:srgbClr>
                </a:gs>
                <a:gs pos="100000">
                  <a:srgbClr val="B88A68"/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54118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/>
                </a:gs>
                <a:gs pos="100000">
                  <a:srgbClr val="B88A68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204556" y="2715766"/>
            <a:ext cx="108000" cy="108000"/>
            <a:chOff x="2078" y="1680"/>
            <a:chExt cx="1615" cy="1615"/>
          </a:xfrm>
          <a:effectLst>
            <a:outerShdw blurRad="50800" sx="137000" sy="137000" algn="ctr" rotWithShape="0">
              <a:schemeClr val="bg1">
                <a:lumMod val="50000"/>
                <a:alpha val="80000"/>
              </a:schemeClr>
            </a:outerShdw>
          </a:effectLst>
        </p:grpSpPr>
        <p:sp>
          <p:nvSpPr>
            <p:cNvPr id="17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tint val="0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0"/>
                    <a:invGamma/>
                  </a:srgbClr>
                </a:gs>
                <a:gs pos="100000">
                  <a:srgbClr val="B88A68"/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54118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/>
                </a:gs>
                <a:gs pos="100000">
                  <a:srgbClr val="B88A68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6419189" y="1049486"/>
            <a:ext cx="817108" cy="2314352"/>
          </a:xfrm>
          <a:prstGeom prst="rect">
            <a:avLst/>
          </a:prstGeom>
          <a:gradFill flip="none" rotWithShape="1">
            <a:gsLst>
              <a:gs pos="50300">
                <a:srgbClr val="FFFFFF">
                  <a:alpha val="71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7356905" y="1441468"/>
            <a:ext cx="549312" cy="3097907"/>
          </a:xfrm>
          <a:prstGeom prst="rect">
            <a:avLst/>
          </a:prstGeom>
          <a:gradFill flip="none" rotWithShape="1">
            <a:gsLst>
              <a:gs pos="50300">
                <a:srgbClr val="FFFFFF">
                  <a:alpha val="71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040" y="843558"/>
            <a:ext cx="7164288" cy="339447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b="1" dirty="0"/>
              <a:t>Развитие инновационной </a:t>
            </a:r>
            <a:r>
              <a:rPr lang="ru-RU" sz="2400" b="1" dirty="0" smtClean="0"/>
              <a:t>инфраструктуры</a:t>
            </a:r>
            <a:endParaRPr lang="ru-RU" sz="2400" b="1" dirty="0"/>
          </a:p>
          <a:p>
            <a:pPr indent="-165100">
              <a:lnSpc>
                <a:spcPct val="85000"/>
              </a:lnSpc>
              <a:spcBef>
                <a:spcPts val="0"/>
              </a:spcBef>
              <a:buSzPct val="80000"/>
            </a:pPr>
            <a:r>
              <a:rPr lang="ru-RU" sz="2000" dirty="0" smtClean="0"/>
              <a:t>РУП </a:t>
            </a:r>
            <a:r>
              <a:rPr lang="ru-RU" sz="2000" dirty="0"/>
              <a:t>«</a:t>
            </a:r>
            <a:r>
              <a:rPr lang="ru-RU" sz="2000" dirty="0" smtClean="0"/>
              <a:t>Учебно-научно-производственный центр </a:t>
            </a:r>
            <a:r>
              <a:rPr lang="ru-RU" sz="2000" dirty="0"/>
              <a:t>«</a:t>
            </a:r>
            <a:r>
              <a:rPr lang="ru-RU" sz="2000" dirty="0" err="1" smtClean="0"/>
              <a:t>Технолаб</a:t>
            </a:r>
            <a:r>
              <a:rPr lang="ru-RU" sz="2000" dirty="0" smtClean="0"/>
              <a:t>» получил статус </a:t>
            </a:r>
            <a:r>
              <a:rPr lang="ru-RU" sz="2000" b="1" dirty="0" smtClean="0"/>
              <a:t>научно-технологического парка</a:t>
            </a:r>
          </a:p>
          <a:p>
            <a:pPr marL="250825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80000"/>
              <a:buNone/>
            </a:pPr>
            <a:r>
              <a:rPr lang="ru-RU" sz="1800" i="1" dirty="0" smtClean="0"/>
              <a:t>(приказ </a:t>
            </a:r>
            <a:r>
              <a:rPr lang="ru-RU" sz="1800" i="1" dirty="0"/>
              <a:t>ГКНТ от </a:t>
            </a:r>
            <a:r>
              <a:rPr lang="ru-RU" sz="1800" i="1" dirty="0" smtClean="0"/>
              <a:t>08.08.2017 </a:t>
            </a:r>
            <a:r>
              <a:rPr lang="ru-RU" sz="1800" i="1" dirty="0"/>
              <a:t>№ 218</a:t>
            </a:r>
            <a:r>
              <a:rPr lang="ru-RU" sz="1800" i="1" dirty="0" smtClean="0"/>
              <a:t>)</a:t>
            </a:r>
          </a:p>
          <a:p>
            <a:pPr marL="349250" indent="-171450">
              <a:lnSpc>
                <a:spcPct val="90000"/>
              </a:lnSpc>
              <a:spcBef>
                <a:spcPts val="0"/>
              </a:spcBef>
              <a:buSzPct val="80000"/>
            </a:pPr>
            <a:r>
              <a:rPr lang="ru-RU" sz="2000" b="1" dirty="0" smtClean="0"/>
              <a:t>13 резидентов</a:t>
            </a:r>
            <a:r>
              <a:rPr lang="ru-RU" sz="2000" dirty="0" smtClean="0"/>
              <a:t>, из них </a:t>
            </a:r>
            <a:r>
              <a:rPr lang="ru-RU" sz="2000" b="1" dirty="0" smtClean="0"/>
              <a:t>6</a:t>
            </a:r>
            <a:r>
              <a:rPr lang="ru-RU" sz="2000" dirty="0" smtClean="0"/>
              <a:t> предприятий созданы</a:t>
            </a:r>
            <a:br>
              <a:rPr lang="ru-RU" sz="2000" dirty="0" smtClean="0"/>
            </a:br>
            <a:r>
              <a:rPr lang="ru-RU" sz="2000" b="1" dirty="0" smtClean="0"/>
              <a:t>студентами и преподавателями университета</a:t>
            </a:r>
          </a:p>
          <a:p>
            <a:pPr marL="177800" indent="0">
              <a:lnSpc>
                <a:spcPct val="90000"/>
              </a:lnSpc>
              <a:spcBef>
                <a:spcPts val="0"/>
              </a:spcBef>
              <a:buSzPct val="80000"/>
              <a:buNone/>
            </a:pPr>
            <a:endParaRPr lang="ru-RU" sz="14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b="1" dirty="0" smtClean="0"/>
              <a:t>Созданы</a:t>
            </a:r>
            <a:r>
              <a:rPr lang="ru-RU" sz="2400" dirty="0"/>
              <a:t>:</a:t>
            </a:r>
            <a:r>
              <a:rPr lang="ru-RU" sz="2400" dirty="0" smtClean="0"/>
              <a:t> </a:t>
            </a:r>
          </a:p>
          <a:p>
            <a:pPr indent="-165100">
              <a:lnSpc>
                <a:spcPct val="85000"/>
              </a:lnSpc>
              <a:spcBef>
                <a:spcPts val="0"/>
              </a:spcBef>
              <a:buSzPct val="80000"/>
            </a:pPr>
            <a:r>
              <a:rPr lang="ru-RU" sz="2000" dirty="0" smtClean="0"/>
              <a:t>Центр </a:t>
            </a:r>
            <a:r>
              <a:rPr lang="ru-RU" sz="2000" dirty="0"/>
              <a:t>трансфера </a:t>
            </a:r>
            <a:r>
              <a:rPr lang="ru-RU" sz="2000" dirty="0" smtClean="0"/>
              <a:t>технологий</a:t>
            </a:r>
            <a:endParaRPr lang="en-US" sz="2000" dirty="0" smtClean="0"/>
          </a:p>
          <a:p>
            <a:pPr marL="2060575" indent="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SzPct val="80000"/>
              <a:buNone/>
            </a:pPr>
            <a:r>
              <a:rPr lang="ru-RU" sz="1800" i="1" dirty="0" smtClean="0"/>
              <a:t>(приказ </a:t>
            </a:r>
            <a:r>
              <a:rPr lang="ru-RU" sz="1800" i="1" dirty="0"/>
              <a:t>ректора от 01.03.2017 № 217</a:t>
            </a:r>
            <a:r>
              <a:rPr lang="ru-RU" sz="1800" i="1" dirty="0" smtClean="0"/>
              <a:t>)</a:t>
            </a:r>
          </a:p>
          <a:p>
            <a:pPr indent="-165100">
              <a:lnSpc>
                <a:spcPct val="85000"/>
              </a:lnSpc>
              <a:spcBef>
                <a:spcPts val="0"/>
              </a:spcBef>
              <a:buSzPct val="80000"/>
            </a:pPr>
            <a:r>
              <a:rPr lang="ru-RU" sz="2000" dirty="0" smtClean="0"/>
              <a:t>Студия </a:t>
            </a:r>
            <a:r>
              <a:rPr lang="ru-RU" sz="2000" dirty="0"/>
              <a:t>проектов и </a:t>
            </a:r>
            <a:r>
              <a:rPr lang="ru-RU" sz="2000" dirty="0" err="1" smtClean="0"/>
              <a:t>стартапов</a:t>
            </a:r>
            <a:endParaRPr lang="en-US" sz="2000" dirty="0" smtClean="0"/>
          </a:p>
          <a:p>
            <a:pPr marL="1974850" indent="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SzPct val="80000"/>
              <a:buNone/>
            </a:pPr>
            <a:r>
              <a:rPr lang="ru-RU" sz="1800" i="1" dirty="0" smtClean="0"/>
              <a:t> (приказ </a:t>
            </a:r>
            <a:r>
              <a:rPr lang="ru-RU" sz="1800" i="1" dirty="0"/>
              <a:t>ректора от 22.10.2019 №1435</a:t>
            </a:r>
            <a:r>
              <a:rPr lang="ru-RU" sz="1800" i="1" dirty="0" smtClean="0"/>
              <a:t>)</a:t>
            </a:r>
          </a:p>
          <a:p>
            <a:pPr indent="-165100">
              <a:lnSpc>
                <a:spcPct val="85000"/>
              </a:lnSpc>
              <a:spcBef>
                <a:spcPts val="0"/>
              </a:spcBef>
              <a:buSzPct val="80000"/>
            </a:pPr>
            <a:r>
              <a:rPr lang="ru-RU" sz="2000" dirty="0" smtClean="0"/>
              <a:t>Фонд </a:t>
            </a:r>
            <a:r>
              <a:rPr lang="ru-RU" sz="2000" dirty="0"/>
              <a:t>инновационного </a:t>
            </a:r>
            <a:r>
              <a:rPr lang="ru-RU" sz="2000" dirty="0" smtClean="0"/>
              <a:t>развития</a:t>
            </a:r>
            <a:endParaRPr lang="en-US" sz="2000" dirty="0" smtClean="0"/>
          </a:p>
          <a:p>
            <a:pPr marL="1976438" indent="0">
              <a:lnSpc>
                <a:spcPct val="85000"/>
              </a:lnSpc>
              <a:spcBef>
                <a:spcPts val="0"/>
              </a:spcBef>
              <a:buSzPct val="80000"/>
              <a:buNone/>
            </a:pPr>
            <a:r>
              <a:rPr lang="ru-RU" sz="1800" i="1" dirty="0" smtClean="0"/>
              <a:t> (приказ </a:t>
            </a:r>
            <a:r>
              <a:rPr lang="ru-RU" sz="1800" i="1" dirty="0"/>
              <a:t>ректора от 26.12.2019 </a:t>
            </a:r>
            <a:r>
              <a:rPr lang="ru-RU" sz="1800" i="1" dirty="0" smtClean="0"/>
              <a:t>№ 1781)</a:t>
            </a:r>
            <a:endParaRPr lang="ru-RU" sz="1800" i="1" dirty="0"/>
          </a:p>
        </p:txBody>
      </p:sp>
      <p:pic>
        <p:nvPicPr>
          <p:cNvPr id="1032" name="Picture 8" descr="https://pbs.twimg.com/media/EMk__MdWwAMsyI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081" y="3075806"/>
            <a:ext cx="2980739" cy="1987159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516216" y="3219822"/>
            <a:ext cx="1080120" cy="1738288"/>
          </a:xfrm>
          <a:prstGeom prst="rect">
            <a:avLst/>
          </a:prstGeom>
          <a:gradFill flip="none" rotWithShape="1">
            <a:gsLst>
              <a:gs pos="50300">
                <a:srgbClr val="FFFFFF">
                  <a:alpha val="71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rodnonews.by/upload/iblock/793/793656ea7ed6d9c0b6c3bcda1a1d788b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466"/>
          <a:stretch/>
        </p:blipFill>
        <p:spPr bwMode="auto">
          <a:xfrm>
            <a:off x="5508104" y="886393"/>
            <a:ext cx="3635896" cy="374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048" y="787722"/>
            <a:ext cx="8676456" cy="3508772"/>
          </a:xfrm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2400" b="1" dirty="0" smtClean="0"/>
              <a:t>Укрепление</a:t>
            </a:r>
            <a:r>
              <a:rPr lang="ru-RU" sz="2400" dirty="0" smtClean="0"/>
              <a:t> </a:t>
            </a:r>
            <a:r>
              <a:rPr lang="ru-RU" sz="2400" b="1" dirty="0" smtClean="0"/>
              <a:t>связей с регионом</a:t>
            </a:r>
            <a:r>
              <a:rPr lang="ru-RU" sz="2400" dirty="0" smtClean="0"/>
              <a:t>, в том числе</a:t>
            </a:r>
            <a:br>
              <a:rPr lang="ru-RU" sz="2400" dirty="0" smtClean="0"/>
            </a:br>
            <a:r>
              <a:rPr lang="ru-RU" sz="2400" dirty="0" smtClean="0"/>
              <a:t>с заказчиками кадров 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endParaRPr lang="ru-RU" sz="800" dirty="0" smtClean="0"/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b="1" dirty="0" smtClean="0"/>
              <a:t>Созданы:  </a:t>
            </a:r>
          </a:p>
          <a:p>
            <a:pPr marL="982663" indent="-804863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2400" b="1" dirty="0" smtClean="0">
                <a:ln w="1905">
                  <a:solidFill>
                    <a:srgbClr val="392D23"/>
                  </a:solidFill>
                </a:ln>
                <a:solidFill>
                  <a:srgbClr val="9F7E5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2016</a:t>
            </a:r>
            <a:r>
              <a:rPr lang="ru-RU" sz="2400" dirty="0" smtClean="0"/>
              <a:t>  </a:t>
            </a:r>
            <a:r>
              <a:rPr lang="ru-RU" sz="1600" dirty="0" smtClean="0"/>
              <a:t> </a:t>
            </a:r>
            <a:r>
              <a:rPr lang="ru-RU" sz="2400" dirty="0" smtClean="0"/>
              <a:t>Инновационный </a:t>
            </a:r>
            <a:r>
              <a:rPr lang="ru-RU" sz="2400" dirty="0" err="1" smtClean="0"/>
              <a:t>медийный</a:t>
            </a:r>
            <a:r>
              <a:rPr lang="en-US" sz="2400" dirty="0" smtClean="0"/>
              <a:t> </a:t>
            </a:r>
            <a:r>
              <a:rPr lang="be-BY" sz="2400" dirty="0" smtClean="0"/>
              <a:t>кластер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Гродненской области</a:t>
            </a:r>
          </a:p>
          <a:p>
            <a:pPr marL="982663" indent="-804863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ru-RU" sz="2400" b="1" dirty="0" smtClean="0">
                <a:ln w="1905">
                  <a:solidFill>
                    <a:srgbClr val="392D23"/>
                  </a:solidFill>
                </a:ln>
                <a:solidFill>
                  <a:srgbClr val="9F7E5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2017  </a:t>
            </a:r>
            <a:r>
              <a:rPr lang="ru-RU" sz="1600" b="1" dirty="0" smtClean="0">
                <a:ln w="1905">
                  <a:solidFill>
                    <a:srgbClr val="392D23"/>
                  </a:solidFill>
                </a:ln>
                <a:solidFill>
                  <a:srgbClr val="9F7E5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 smtClean="0"/>
              <a:t>Областной образовательный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кластер</a:t>
            </a:r>
          </a:p>
          <a:p>
            <a:pPr marL="982663" indent="-804863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2400" b="1" dirty="0" smtClean="0">
                <a:ln w="1905">
                  <a:solidFill>
                    <a:srgbClr val="392D23"/>
                  </a:solidFill>
                </a:ln>
                <a:solidFill>
                  <a:srgbClr val="9F7E5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2019  </a:t>
            </a:r>
            <a:r>
              <a:rPr lang="ru-RU" sz="1600" b="1" dirty="0" smtClean="0">
                <a:ln w="1905">
                  <a:solidFill>
                    <a:srgbClr val="392D23"/>
                  </a:solidFill>
                </a:ln>
                <a:solidFill>
                  <a:srgbClr val="9F7E5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 smtClean="0"/>
              <a:t>Инновационный кластер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по формированию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управленческого потенциала</a:t>
            </a:r>
            <a:br>
              <a:rPr lang="ru-RU" sz="2400" dirty="0" smtClean="0"/>
            </a:br>
            <a:r>
              <a:rPr lang="ru-RU" sz="2400" dirty="0" smtClean="0"/>
              <a:t>региона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endParaRPr lang="ru-RU" sz="800" dirty="0" smtClean="0"/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2400" b="1" dirty="0" smtClean="0"/>
              <a:t>Распределение </a:t>
            </a:r>
            <a:r>
              <a:rPr lang="ru-RU" sz="2400" dirty="0" smtClean="0"/>
              <a:t>студентов составило </a:t>
            </a:r>
            <a:r>
              <a:rPr lang="ru-RU" sz="2400" b="1" dirty="0" smtClean="0">
                <a:ln w="1905">
                  <a:solidFill>
                    <a:srgbClr val="392D23"/>
                  </a:solidFill>
                </a:ln>
                <a:solidFill>
                  <a:srgbClr val="9F7E5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100%</a:t>
            </a:r>
            <a:endParaRPr lang="ru-RU" sz="2400" b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34888" y="267494"/>
            <a:ext cx="8229600" cy="493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</a:pPr>
            <a:r>
              <a:rPr lang="ru-RU" sz="2600" dirty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Основные результаты </a:t>
            </a:r>
            <a:r>
              <a:rPr lang="ru-RU" sz="2600" dirty="0" smtClean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реализации Стратегии</a:t>
            </a:r>
            <a:br>
              <a:rPr lang="ru-RU" sz="2600" dirty="0" smtClean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</a:br>
            <a:r>
              <a:rPr lang="ru-RU" sz="2600" dirty="0" smtClean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2016–2020 </a:t>
            </a:r>
            <a:r>
              <a:rPr lang="ru-RU" sz="2600" dirty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годов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2496" y="771550"/>
            <a:ext cx="0" cy="4176000"/>
          </a:xfrm>
          <a:prstGeom prst="line">
            <a:avLst/>
          </a:prstGeom>
          <a:ln w="3175" cap="sq">
            <a:solidFill>
              <a:srgbClr val="4E3E30"/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252040" y="941486"/>
            <a:ext cx="108000" cy="108000"/>
            <a:chOff x="2078" y="1680"/>
            <a:chExt cx="1615" cy="1615"/>
          </a:xfrm>
          <a:effectLst>
            <a:outerShdw blurRad="50800" sx="137000" sy="137000" algn="ctr" rotWithShape="0">
              <a:schemeClr val="bg1">
                <a:lumMod val="50000"/>
                <a:alpha val="80000"/>
              </a:schemeClr>
            </a:outerShdw>
          </a:effectLst>
        </p:grpSpPr>
        <p:sp>
          <p:nvSpPr>
            <p:cNvPr id="8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tint val="0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0"/>
                    <a:invGamma/>
                  </a:srgbClr>
                </a:gs>
                <a:gs pos="100000">
                  <a:srgbClr val="B88A68"/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54118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/>
                </a:gs>
                <a:gs pos="100000">
                  <a:srgbClr val="B88A68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252040" y="1671662"/>
            <a:ext cx="108000" cy="108000"/>
            <a:chOff x="2078" y="1680"/>
            <a:chExt cx="1615" cy="1615"/>
          </a:xfrm>
          <a:effectLst>
            <a:outerShdw blurRad="50800" sx="137000" sy="137000" algn="ctr" rotWithShape="0">
              <a:schemeClr val="bg1">
                <a:lumMod val="50000"/>
                <a:alpha val="80000"/>
              </a:schemeClr>
            </a:outerShdw>
          </a:effectLst>
        </p:grpSpPr>
        <p:sp>
          <p:nvSpPr>
            <p:cNvPr id="15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tint val="0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0"/>
                    <a:invGamma/>
                  </a:srgbClr>
                </a:gs>
                <a:gs pos="100000">
                  <a:srgbClr val="B88A68"/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54118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/>
                </a:gs>
                <a:gs pos="100000">
                  <a:srgbClr val="B88A68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" name="Group 9"/>
          <p:cNvGrpSpPr>
            <a:grpSpLocks/>
          </p:cNvGrpSpPr>
          <p:nvPr/>
        </p:nvGrpSpPr>
        <p:grpSpPr bwMode="auto">
          <a:xfrm>
            <a:off x="252040" y="4695998"/>
            <a:ext cx="108000" cy="108000"/>
            <a:chOff x="2078" y="1680"/>
            <a:chExt cx="1615" cy="1615"/>
          </a:xfrm>
          <a:effectLst>
            <a:outerShdw blurRad="50800" sx="137000" sy="137000" algn="ctr" rotWithShape="0">
              <a:schemeClr val="bg1">
                <a:lumMod val="50000"/>
                <a:alpha val="80000"/>
              </a:schemeClr>
            </a:outerShdw>
          </a:effectLst>
        </p:grpSpPr>
        <p:sp>
          <p:nvSpPr>
            <p:cNvPr id="22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tint val="0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0"/>
                    <a:invGamma/>
                  </a:srgbClr>
                </a:gs>
                <a:gs pos="100000">
                  <a:srgbClr val="B88A68"/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54118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/>
                </a:gs>
                <a:gs pos="100000">
                  <a:srgbClr val="B88A68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0" name="Прямая соединительная линия 29"/>
          <p:cNvCxnSpPr/>
          <p:nvPr/>
        </p:nvCxnSpPr>
        <p:spPr>
          <a:xfrm>
            <a:off x="1403648" y="1995686"/>
            <a:ext cx="0" cy="2412000"/>
          </a:xfrm>
          <a:prstGeom prst="line">
            <a:avLst/>
          </a:prstGeom>
          <a:ln>
            <a:solidFill>
              <a:srgbClr val="9F7E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34888" y="2571750"/>
            <a:ext cx="1316832" cy="0"/>
          </a:xfrm>
          <a:prstGeom prst="line">
            <a:avLst/>
          </a:prstGeom>
          <a:ln>
            <a:gradFill flip="none" rotWithShape="1">
              <a:gsLst>
                <a:gs pos="0">
                  <a:srgbClr val="9F7E53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34888" y="3219822"/>
            <a:ext cx="1316832" cy="0"/>
          </a:xfrm>
          <a:prstGeom prst="line">
            <a:avLst/>
          </a:prstGeom>
          <a:ln>
            <a:gradFill flip="none" rotWithShape="1">
              <a:gsLst>
                <a:gs pos="0">
                  <a:srgbClr val="9F7E53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 rot="10800000">
            <a:off x="6804248" y="983874"/>
            <a:ext cx="2339752" cy="381383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22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8"/>
          <a:stretch/>
        </p:blipFill>
        <p:spPr bwMode="auto">
          <a:xfrm>
            <a:off x="7164288" y="939082"/>
            <a:ext cx="1910406" cy="171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864" y="987574"/>
            <a:ext cx="8229600" cy="2592288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b="1" dirty="0"/>
              <a:t>Реинжиниринг всех процессов </a:t>
            </a:r>
            <a:r>
              <a:rPr lang="ru-RU" sz="2000" dirty="0"/>
              <a:t>на </a:t>
            </a:r>
            <a:r>
              <a:rPr lang="ru-RU" sz="2000" dirty="0" smtClean="0"/>
              <a:t>основе модернизации информационно-коммуникационной среды </a:t>
            </a:r>
            <a:r>
              <a:rPr lang="ru-RU" sz="2000" dirty="0"/>
              <a:t>в рамках </a:t>
            </a:r>
            <a:r>
              <a:rPr lang="ru-RU" sz="2000" dirty="0" smtClean="0"/>
              <a:t>проекта</a:t>
            </a:r>
            <a:br>
              <a:rPr lang="ru-RU" sz="2000" dirty="0" smtClean="0"/>
            </a:br>
            <a:r>
              <a:rPr lang="ru-RU" sz="2000" b="1" dirty="0" smtClean="0"/>
              <a:t>«Цифровой </a:t>
            </a:r>
            <a:r>
              <a:rPr lang="ru-RU" sz="2000" b="1" dirty="0"/>
              <a:t>университет</a:t>
            </a:r>
            <a:r>
              <a:rPr lang="ru-RU" sz="2000" b="1" dirty="0" smtClean="0"/>
              <a:t>+» </a:t>
            </a:r>
            <a:r>
              <a:rPr lang="ru-RU" sz="2000" dirty="0" smtClean="0"/>
              <a:t>(</a:t>
            </a:r>
            <a:r>
              <a:rPr lang="ru-RU" sz="2000" dirty="0"/>
              <a:t>2019-2020 годы</a:t>
            </a:r>
            <a:r>
              <a:rPr lang="ru-RU" sz="2000" dirty="0" smtClean="0"/>
              <a:t>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 smtClean="0"/>
              <a:t>Развитие предпринимательских компетенций в университете</a:t>
            </a:r>
            <a:br>
              <a:rPr lang="ru-RU" sz="2000" dirty="0" smtClean="0"/>
            </a:br>
            <a:r>
              <a:rPr lang="ru-RU" sz="2000" dirty="0" smtClean="0"/>
              <a:t>в рамках реализации проекта </a:t>
            </a:r>
            <a:r>
              <a:rPr lang="ru-RU" sz="2000" b="1" dirty="0" smtClean="0"/>
              <a:t>«Университет 3.0» </a:t>
            </a:r>
            <a:r>
              <a:rPr lang="ru-RU" sz="2000" dirty="0" smtClean="0"/>
              <a:t>(с 2018 года)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 smtClean="0"/>
              <a:t>Открыты </a:t>
            </a:r>
            <a:r>
              <a:rPr lang="ru-RU" sz="2000" b="1" dirty="0"/>
              <a:t>новые специальности</a:t>
            </a:r>
            <a:r>
              <a:rPr lang="ru-RU" sz="2000" dirty="0"/>
              <a:t>: </a:t>
            </a:r>
            <a:endParaRPr lang="ru-RU" sz="2000" dirty="0" smtClean="0"/>
          </a:p>
          <a:p>
            <a:pPr marL="342900" lvl="1" indent="-165100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Char char="•"/>
            </a:pPr>
            <a:r>
              <a:rPr lang="ru-RU" sz="2000" dirty="0" smtClean="0"/>
              <a:t>на </a:t>
            </a:r>
            <a:r>
              <a:rPr lang="ru-RU" sz="2000" dirty="0"/>
              <a:t>I ступени – </a:t>
            </a:r>
            <a:r>
              <a:rPr lang="ru-RU" sz="2000" b="1" dirty="0" smtClean="0"/>
              <a:t>7</a:t>
            </a:r>
          </a:p>
          <a:p>
            <a:pPr marL="342900" lvl="1" indent="-165100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Char char="•"/>
            </a:pPr>
            <a:r>
              <a:rPr lang="ru-RU" sz="2000" dirty="0" smtClean="0"/>
              <a:t>на  </a:t>
            </a:r>
            <a:r>
              <a:rPr lang="ru-RU" sz="2000" dirty="0"/>
              <a:t>II ступени – </a:t>
            </a:r>
            <a:r>
              <a:rPr lang="ru-RU" sz="2000" b="1" dirty="0" smtClean="0"/>
              <a:t>12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34888" y="267494"/>
            <a:ext cx="8229600" cy="493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</a:pPr>
            <a:r>
              <a:rPr lang="ru-RU" sz="2600" dirty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Основные результаты </a:t>
            </a:r>
            <a:r>
              <a:rPr lang="ru-RU" sz="2600" dirty="0" smtClean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реализации Стратегии</a:t>
            </a:r>
            <a:br>
              <a:rPr lang="ru-RU" sz="2600" dirty="0" smtClean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</a:br>
            <a:r>
              <a:rPr lang="ru-RU" sz="2600" dirty="0" smtClean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2016–2020 </a:t>
            </a:r>
            <a:r>
              <a:rPr lang="ru-RU" sz="2600" dirty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годов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10000" y="991022"/>
            <a:ext cx="0" cy="2660848"/>
          </a:xfrm>
          <a:prstGeom prst="line">
            <a:avLst/>
          </a:prstGeom>
          <a:ln w="3175" cap="sq">
            <a:solidFill>
              <a:srgbClr val="4E3E30"/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359544" y="1160958"/>
            <a:ext cx="108000" cy="108000"/>
            <a:chOff x="2078" y="1680"/>
            <a:chExt cx="1615" cy="1615"/>
          </a:xfrm>
          <a:effectLst>
            <a:outerShdw blurRad="50800" sx="137000" sy="137000" algn="ctr" rotWithShape="0">
              <a:schemeClr val="bg1">
                <a:lumMod val="50000"/>
                <a:alpha val="80000"/>
              </a:schemeClr>
            </a:outerShdw>
          </a:effectLst>
        </p:grpSpPr>
        <p:sp>
          <p:nvSpPr>
            <p:cNvPr id="8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tint val="0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0"/>
                    <a:invGamma/>
                  </a:srgbClr>
                </a:gs>
                <a:gs pos="100000">
                  <a:srgbClr val="B88A68"/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54118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/>
                </a:gs>
                <a:gs pos="100000">
                  <a:srgbClr val="B88A68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359544" y="2067694"/>
            <a:ext cx="108000" cy="108000"/>
            <a:chOff x="2078" y="1680"/>
            <a:chExt cx="1615" cy="1615"/>
          </a:xfrm>
          <a:effectLst>
            <a:outerShdw blurRad="50800" sx="137000" sy="137000" algn="ctr" rotWithShape="0">
              <a:schemeClr val="bg1">
                <a:lumMod val="50000"/>
                <a:alpha val="80000"/>
              </a:schemeClr>
            </a:outerShdw>
          </a:effectLst>
        </p:grpSpPr>
        <p:sp>
          <p:nvSpPr>
            <p:cNvPr id="15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tint val="0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0"/>
                    <a:invGamma/>
                  </a:srgbClr>
                </a:gs>
                <a:gs pos="100000">
                  <a:srgbClr val="B88A68"/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54118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/>
                </a:gs>
                <a:gs pos="100000">
                  <a:srgbClr val="B88A68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Объект 2"/>
          <p:cNvSpPr txBox="1">
            <a:spLocks/>
          </p:cNvSpPr>
          <p:nvPr/>
        </p:nvSpPr>
        <p:spPr>
          <a:xfrm>
            <a:off x="2915816" y="3765327"/>
            <a:ext cx="5854021" cy="1470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2000" dirty="0" smtClean="0"/>
              <a:t>Обеспечено </a:t>
            </a:r>
            <a:r>
              <a:rPr lang="ru-RU" sz="2000" b="1" dirty="0" smtClean="0"/>
              <a:t>преподавание на английском языке</a:t>
            </a:r>
            <a:r>
              <a:rPr lang="ru-RU" sz="2000" dirty="0" smtClean="0"/>
              <a:t>: </a:t>
            </a: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2000" dirty="0" smtClean="0"/>
              <a:t>на  I ступени – </a:t>
            </a:r>
            <a:r>
              <a:rPr lang="ru-RU" sz="2000" b="1" dirty="0" smtClean="0"/>
              <a:t>5</a:t>
            </a:r>
            <a:r>
              <a:rPr lang="ru-RU" sz="2000" dirty="0" smtClean="0"/>
              <a:t> специальностей </a:t>
            </a: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2000" dirty="0" smtClean="0"/>
              <a:t>на II ступени – </a:t>
            </a:r>
            <a:r>
              <a:rPr lang="ru-RU" sz="2000" b="1" dirty="0" smtClean="0"/>
              <a:t>17</a:t>
            </a:r>
            <a:r>
              <a:rPr lang="ru-RU" sz="2000" dirty="0" smtClean="0"/>
              <a:t> специальностей</a:t>
            </a:r>
            <a:endParaRPr lang="ru-RU" sz="2000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822615" y="3651870"/>
            <a:ext cx="0" cy="1080000"/>
          </a:xfrm>
          <a:prstGeom prst="line">
            <a:avLst/>
          </a:prstGeom>
          <a:ln w="3175" cap="sq">
            <a:solidFill>
              <a:srgbClr val="4E3E30"/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9"/>
          <p:cNvGrpSpPr>
            <a:grpSpLocks/>
          </p:cNvGrpSpPr>
          <p:nvPr/>
        </p:nvGrpSpPr>
        <p:grpSpPr bwMode="auto">
          <a:xfrm>
            <a:off x="2776393" y="3909343"/>
            <a:ext cx="108000" cy="108000"/>
            <a:chOff x="2078" y="1680"/>
            <a:chExt cx="1615" cy="1615"/>
          </a:xfrm>
          <a:effectLst>
            <a:outerShdw blurRad="50800" sx="137000" sy="137000" algn="ctr" rotWithShape="0">
              <a:schemeClr val="bg1">
                <a:lumMod val="50000"/>
                <a:alpha val="80000"/>
              </a:schemeClr>
            </a:outerShdw>
          </a:effectLst>
        </p:grpSpPr>
        <p:sp>
          <p:nvSpPr>
            <p:cNvPr id="32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tint val="0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0"/>
                    <a:invGamma/>
                  </a:srgbClr>
                </a:gs>
                <a:gs pos="100000">
                  <a:srgbClr val="B88A68"/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54118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/>
                </a:gs>
                <a:gs pos="100000">
                  <a:srgbClr val="B88A68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Group 9"/>
          <p:cNvGrpSpPr>
            <a:grpSpLocks/>
          </p:cNvGrpSpPr>
          <p:nvPr/>
        </p:nvGrpSpPr>
        <p:grpSpPr bwMode="auto">
          <a:xfrm>
            <a:off x="359544" y="2787774"/>
            <a:ext cx="108000" cy="108000"/>
            <a:chOff x="2078" y="1680"/>
            <a:chExt cx="1615" cy="1615"/>
          </a:xfrm>
          <a:effectLst>
            <a:outerShdw blurRad="50800" sx="137000" sy="137000" algn="ctr" rotWithShape="0">
              <a:schemeClr val="bg1">
                <a:lumMod val="50000"/>
                <a:alpha val="80000"/>
              </a:schemeClr>
            </a:outerShdw>
          </a:effectLst>
        </p:grpSpPr>
        <p:sp>
          <p:nvSpPr>
            <p:cNvPr id="39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tint val="0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0"/>
                    <a:invGamma/>
                  </a:srgbClr>
                </a:gs>
                <a:gs pos="100000">
                  <a:srgbClr val="B88A68"/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54118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/>
                </a:gs>
                <a:gs pos="100000">
                  <a:srgbClr val="B88A68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5" name="Picture 2" descr="ÐÐ°ÑÑÐ¸Ð½ÐºÐ¸ Ð¿Ð¾ Ð·Ð°Ð¿ÑÐ¾ÑÑ ÑÐ½Ð¸Ð²ÐµÑÑÐ¸ÑÐµÑ 3.0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91565">
            <a:off x="7606687" y="2044121"/>
            <a:ext cx="1600176" cy="124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3.amazonaws.com/images.ecwid.com/images/9672060/100348096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53578"/>
            <a:ext cx="2524873" cy="168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единительная линия 45"/>
          <p:cNvCxnSpPr/>
          <p:nvPr/>
        </p:nvCxnSpPr>
        <p:spPr>
          <a:xfrm>
            <a:off x="413544" y="3651870"/>
            <a:ext cx="2416849" cy="0"/>
          </a:xfrm>
          <a:prstGeom prst="line">
            <a:avLst/>
          </a:prstGeom>
          <a:ln w="3175">
            <a:solidFill>
              <a:srgbClr val="7C5D4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" r="8913"/>
          <a:stretch/>
        </p:blipFill>
        <p:spPr bwMode="auto">
          <a:xfrm>
            <a:off x="5436095" y="2784952"/>
            <a:ext cx="3721823" cy="232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39447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 smtClean="0"/>
              <a:t>На </a:t>
            </a:r>
            <a:r>
              <a:rPr lang="ru-RU" sz="2400" dirty="0"/>
              <a:t>основе выделения </a:t>
            </a:r>
            <a:r>
              <a:rPr lang="ru-RU" sz="2400" b="1" dirty="0" smtClean="0"/>
              <a:t>интернационализации </a:t>
            </a:r>
            <a:r>
              <a:rPr lang="ru-RU" sz="2400" b="1" dirty="0"/>
              <a:t>как </a:t>
            </a:r>
            <a:r>
              <a:rPr lang="ru-RU" sz="2400" b="1" dirty="0" smtClean="0"/>
              <a:t>основного процесса </a:t>
            </a:r>
            <a:r>
              <a:rPr lang="ru-RU" sz="2400" dirty="0"/>
              <a:t>в системе менеджмента </a:t>
            </a:r>
            <a:r>
              <a:rPr lang="ru-RU" sz="2400" dirty="0" smtClean="0"/>
              <a:t>университета: </a:t>
            </a:r>
            <a:endParaRPr lang="ru-RU" sz="2400" dirty="0"/>
          </a:p>
          <a:p>
            <a:pPr lvl="0" indent="-1651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80000"/>
            </a:pPr>
            <a:r>
              <a:rPr lang="ru-RU" sz="2400" dirty="0" smtClean="0"/>
              <a:t>увеличение количество </a:t>
            </a:r>
            <a:r>
              <a:rPr lang="ru-RU" sz="2400" dirty="0"/>
              <a:t>стран, граждане которых обучаются в ГрГУ имени Янки </a:t>
            </a:r>
            <a:r>
              <a:rPr lang="ru-RU" sz="2400" dirty="0" smtClean="0"/>
              <a:t>Купалы (с </a:t>
            </a:r>
            <a:r>
              <a:rPr lang="ru-RU" sz="2400" b="1" dirty="0"/>
              <a:t>23</a:t>
            </a:r>
            <a:r>
              <a:rPr lang="ru-RU" sz="2400" dirty="0"/>
              <a:t> </a:t>
            </a:r>
            <a:r>
              <a:rPr lang="ru-RU" sz="2400" dirty="0" smtClean="0"/>
              <a:t>стран до </a:t>
            </a:r>
            <a:r>
              <a:rPr lang="ru-RU" sz="2400" b="1" dirty="0" smtClean="0"/>
              <a:t>29</a:t>
            </a:r>
            <a:r>
              <a:rPr lang="ru-RU" sz="2400" dirty="0" smtClean="0"/>
              <a:t>)</a:t>
            </a:r>
            <a:endParaRPr lang="ru-RU" sz="2400" dirty="0"/>
          </a:p>
          <a:p>
            <a:pPr lvl="0" indent="-1651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80000"/>
            </a:pPr>
            <a:r>
              <a:rPr lang="ru-RU" sz="2400" dirty="0" smtClean="0"/>
              <a:t>реализация </a:t>
            </a:r>
            <a:r>
              <a:rPr lang="ru-RU" sz="2400" b="1" dirty="0"/>
              <a:t>14</a:t>
            </a:r>
            <a:r>
              <a:rPr lang="ru-RU" sz="2400" dirty="0"/>
              <a:t> совместных образовательных </a:t>
            </a:r>
            <a:r>
              <a:rPr lang="ru-RU" sz="2400" dirty="0" smtClean="0"/>
              <a:t>программ</a:t>
            </a:r>
            <a:br>
              <a:rPr lang="ru-RU" sz="2400" dirty="0" smtClean="0"/>
            </a:br>
            <a:r>
              <a:rPr lang="ru-RU" sz="2400" dirty="0" smtClean="0"/>
              <a:t>с </a:t>
            </a:r>
            <a:r>
              <a:rPr lang="ru-RU" sz="2400" dirty="0"/>
              <a:t>партнерами во Франции, </a:t>
            </a:r>
            <a:r>
              <a:rPr lang="ru-RU" sz="2400" dirty="0" smtClean="0"/>
              <a:t>США, Казахстане,</a:t>
            </a:r>
            <a:br>
              <a:rPr lang="ru-RU" sz="2400" dirty="0" smtClean="0"/>
            </a:br>
            <a:r>
              <a:rPr lang="ru-RU" sz="2400" dirty="0" smtClean="0"/>
              <a:t>Узбекистане, Шри-Ланке</a:t>
            </a:r>
            <a:endParaRPr lang="ru-RU" sz="2400" dirty="0"/>
          </a:p>
          <a:p>
            <a:pPr lvl="0" indent="-1651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80000"/>
            </a:pPr>
            <a:r>
              <a:rPr lang="ru-RU" sz="2400" dirty="0" smtClean="0"/>
              <a:t>рост экспорта</a:t>
            </a:r>
            <a:br>
              <a:rPr lang="ru-RU" sz="2400" dirty="0" smtClean="0"/>
            </a:br>
            <a:r>
              <a:rPr lang="ru-RU" sz="2400" dirty="0" smtClean="0"/>
              <a:t>(с </a:t>
            </a:r>
            <a:r>
              <a:rPr lang="ru-RU" sz="2400" b="1" dirty="0"/>
              <a:t>1,7</a:t>
            </a:r>
            <a:r>
              <a:rPr lang="ru-RU" sz="2400" dirty="0"/>
              <a:t> до </a:t>
            </a:r>
            <a:r>
              <a:rPr lang="ru-RU" sz="2400" b="1" dirty="0" smtClean="0"/>
              <a:t>2,3 </a:t>
            </a:r>
            <a:r>
              <a:rPr lang="ru-RU" sz="2400" dirty="0"/>
              <a:t>млн. долларов </a:t>
            </a:r>
            <a:r>
              <a:rPr lang="ru-RU" sz="2400" dirty="0" smtClean="0"/>
              <a:t>США)</a:t>
            </a:r>
            <a:endParaRPr lang="ru-RU" sz="2400" dirty="0"/>
          </a:p>
          <a:p>
            <a:pPr lvl="0" indent="-165100">
              <a:lnSpc>
                <a:spcPct val="90000"/>
              </a:lnSpc>
              <a:spcBef>
                <a:spcPts val="0"/>
              </a:spcBef>
              <a:buSzPct val="80000"/>
            </a:pPr>
            <a:r>
              <a:rPr lang="ru-RU" sz="2400" dirty="0" smtClean="0"/>
              <a:t>общий </a:t>
            </a:r>
            <a:r>
              <a:rPr lang="ru-RU" sz="2400" dirty="0"/>
              <a:t>бюджет </a:t>
            </a:r>
            <a:r>
              <a:rPr lang="ru-RU" sz="2400" dirty="0" smtClean="0"/>
              <a:t>международных</a:t>
            </a:r>
            <a:br>
              <a:rPr lang="ru-RU" sz="2400" dirty="0" smtClean="0"/>
            </a:br>
            <a:r>
              <a:rPr lang="ru-RU" sz="2400" dirty="0" smtClean="0"/>
              <a:t>проектов составил </a:t>
            </a:r>
            <a:r>
              <a:rPr lang="ru-RU" sz="2400" b="1" dirty="0" smtClean="0"/>
              <a:t>1 </a:t>
            </a:r>
            <a:r>
              <a:rPr lang="ru-RU" sz="2400" b="1" dirty="0"/>
              <a:t>471 790 </a:t>
            </a:r>
            <a:r>
              <a:rPr lang="ru-RU" sz="2400" dirty="0" smtClean="0"/>
              <a:t>евро</a:t>
            </a:r>
            <a:endParaRPr lang="ru-RU" sz="2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2496" y="922461"/>
            <a:ext cx="0" cy="3924000"/>
          </a:xfrm>
          <a:prstGeom prst="line">
            <a:avLst/>
          </a:prstGeom>
          <a:ln w="3175" cap="sq">
            <a:solidFill>
              <a:srgbClr val="4E3E30"/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252040" y="1030485"/>
            <a:ext cx="108000" cy="108000"/>
            <a:chOff x="2078" y="1680"/>
            <a:chExt cx="1615" cy="1615"/>
          </a:xfrm>
          <a:effectLst>
            <a:outerShdw blurRad="50800" sx="137000" sy="137000" algn="ctr" rotWithShape="0">
              <a:schemeClr val="bg1">
                <a:lumMod val="50000"/>
                <a:alpha val="80000"/>
              </a:schemeClr>
            </a:outerShdw>
          </a:effectLst>
        </p:grpSpPr>
        <p:sp>
          <p:nvSpPr>
            <p:cNvPr id="7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tint val="0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0"/>
                    <a:invGamma/>
                  </a:srgbClr>
                </a:gs>
                <a:gs pos="100000">
                  <a:srgbClr val="B88A68"/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54118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/>
                </a:gs>
                <a:gs pos="100000">
                  <a:srgbClr val="B88A68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Заголовок 1"/>
          <p:cNvSpPr txBox="1">
            <a:spLocks/>
          </p:cNvSpPr>
          <p:nvPr/>
        </p:nvSpPr>
        <p:spPr>
          <a:xfrm>
            <a:off x="734888" y="267494"/>
            <a:ext cx="8229600" cy="493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</a:pPr>
            <a:r>
              <a:rPr lang="ru-RU" sz="2600" dirty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Основные результаты </a:t>
            </a:r>
            <a:r>
              <a:rPr lang="ru-RU" sz="2600" dirty="0" smtClean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реализации Стратегии</a:t>
            </a:r>
            <a:br>
              <a:rPr lang="ru-RU" sz="2600" dirty="0" smtClean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</a:br>
            <a:r>
              <a:rPr lang="ru-RU" sz="2600" dirty="0" smtClean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2016–2020 </a:t>
            </a:r>
            <a:r>
              <a:rPr lang="ru-RU" sz="2600" dirty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годов</a:t>
            </a:r>
          </a:p>
        </p:txBody>
      </p:sp>
    </p:spTree>
    <p:extLst>
      <p:ext uri="{BB962C8B-B14F-4D97-AF65-F5344CB8AC3E}">
        <p14:creationId xmlns:p14="http://schemas.microsoft.com/office/powerpoint/2010/main" val="50298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5470"/>
            <a:ext cx="8686800" cy="339447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600" b="1" dirty="0" smtClean="0"/>
              <a:t>Развитие корпоративной культуры</a:t>
            </a:r>
            <a:endParaRPr lang="ru-RU" sz="2600" b="1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Приняты:</a:t>
            </a:r>
          </a:p>
          <a:p>
            <a:pPr marL="177800" indent="0">
              <a:lnSpc>
                <a:spcPct val="90000"/>
              </a:lnSpc>
              <a:spcBef>
                <a:spcPts val="0"/>
              </a:spcBef>
              <a:buSzPct val="80000"/>
              <a:buNone/>
            </a:pPr>
            <a:r>
              <a:rPr lang="ru-RU" sz="2400" b="1" dirty="0" smtClean="0">
                <a:ln w="1905">
                  <a:solidFill>
                    <a:srgbClr val="392D23"/>
                  </a:solidFill>
                </a:ln>
                <a:solidFill>
                  <a:srgbClr val="9F7E5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2018    </a:t>
            </a:r>
            <a:r>
              <a:rPr lang="ru-RU" sz="2400" dirty="0" smtClean="0"/>
              <a:t>Кадровая </a:t>
            </a:r>
            <a:r>
              <a:rPr lang="ru-RU" sz="2400" dirty="0"/>
              <a:t>политика на </a:t>
            </a:r>
            <a:r>
              <a:rPr lang="ru-RU" sz="2400" dirty="0" smtClean="0"/>
              <a:t>2018-2020 годы</a:t>
            </a:r>
          </a:p>
          <a:p>
            <a:pPr marL="1077913" indent="-900113">
              <a:lnSpc>
                <a:spcPct val="90000"/>
              </a:lnSpc>
              <a:spcBef>
                <a:spcPts val="0"/>
              </a:spcBef>
              <a:buSzPct val="80000"/>
              <a:buNone/>
            </a:pPr>
            <a:r>
              <a:rPr lang="ru-RU" sz="2400" b="1" dirty="0" smtClean="0">
                <a:ln w="1905">
                  <a:solidFill>
                    <a:srgbClr val="392D23"/>
                  </a:solidFill>
                </a:ln>
                <a:solidFill>
                  <a:srgbClr val="9F7E5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2019    </a:t>
            </a:r>
            <a:r>
              <a:rPr lang="ru-RU" sz="2400" dirty="0" smtClean="0"/>
              <a:t>Концепция </a:t>
            </a:r>
            <a:r>
              <a:rPr lang="ru-RU" sz="2400" dirty="0"/>
              <a:t>организации работы с </a:t>
            </a:r>
            <a:r>
              <a:rPr lang="ru-RU" sz="2400" dirty="0" smtClean="0"/>
              <a:t>одаренной и талантливой молодежью</a:t>
            </a:r>
          </a:p>
          <a:p>
            <a:pPr marL="1077913" indent="-9001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80000"/>
              <a:buNone/>
            </a:pPr>
            <a:r>
              <a:rPr lang="ru-RU" sz="2400" b="1" dirty="0" smtClean="0">
                <a:ln w="1905">
                  <a:solidFill>
                    <a:srgbClr val="392D23"/>
                  </a:solidFill>
                </a:ln>
                <a:solidFill>
                  <a:srgbClr val="9F7E5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    </a:t>
            </a:r>
            <a:r>
              <a:rPr lang="ru-RU" sz="2400" dirty="0" smtClean="0"/>
              <a:t>Корпоративный кодекс</a:t>
            </a:r>
            <a:endParaRPr lang="ru-RU" sz="24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 smtClean="0"/>
              <a:t>Создан:</a:t>
            </a:r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 smtClean="0">
                <a:ln w="1905">
                  <a:solidFill>
                    <a:srgbClr val="392D23"/>
                  </a:solidFill>
                </a:ln>
                <a:solidFill>
                  <a:srgbClr val="9F7E5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2018    </a:t>
            </a:r>
            <a:r>
              <a:rPr lang="ru-RU" sz="2400" dirty="0" smtClean="0"/>
              <a:t>Фонд </a:t>
            </a:r>
            <a:r>
              <a:rPr lang="ru-RU" sz="2400" dirty="0"/>
              <a:t>финансовой поддержки </a:t>
            </a:r>
            <a:r>
              <a:rPr lang="ru-RU" sz="2400" dirty="0" smtClean="0"/>
              <a:t>«</a:t>
            </a:r>
            <a:r>
              <a:rPr lang="ru-RU" sz="2400" dirty="0"/>
              <a:t>Талантливая </a:t>
            </a:r>
            <a:r>
              <a:rPr lang="ru-RU" sz="2400" dirty="0" smtClean="0"/>
              <a:t>молодежь» </a:t>
            </a:r>
            <a:endParaRPr lang="ru-RU" sz="24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ru-RU" sz="12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Введено </a:t>
            </a:r>
            <a:r>
              <a:rPr lang="ru-RU" sz="2400" b="1" dirty="0"/>
              <a:t>в </a:t>
            </a:r>
            <a:r>
              <a:rPr lang="ru-RU" sz="2400" b="1" dirty="0" smtClean="0"/>
              <a:t>эксплуатацию:</a:t>
            </a:r>
          </a:p>
          <a:p>
            <a:pPr marL="1778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 smtClean="0">
                <a:ln w="1905">
                  <a:solidFill>
                    <a:srgbClr val="392D23"/>
                  </a:solidFill>
                </a:ln>
                <a:solidFill>
                  <a:srgbClr val="9F7E5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    </a:t>
            </a:r>
            <a:r>
              <a:rPr lang="ru-RU" sz="2400" dirty="0" smtClean="0"/>
              <a:t>Новое 13-этажное </a:t>
            </a:r>
            <a:r>
              <a:rPr lang="ru-RU" sz="2400" dirty="0"/>
              <a:t>общежитие на 1030 </a:t>
            </a:r>
            <a:r>
              <a:rPr lang="ru-RU" sz="2400" dirty="0" smtClean="0"/>
              <a:t>мест</a:t>
            </a: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34888" y="267494"/>
            <a:ext cx="8229600" cy="493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</a:pPr>
            <a:r>
              <a:rPr lang="ru-RU" sz="2600" dirty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Основные результаты </a:t>
            </a:r>
            <a:r>
              <a:rPr lang="ru-RU" sz="2600" dirty="0" smtClean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реализации Стратегии</a:t>
            </a:r>
            <a:br>
              <a:rPr lang="ru-RU" sz="2600" dirty="0" smtClean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</a:br>
            <a:r>
              <a:rPr lang="ru-RU" sz="2600" dirty="0" smtClean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2016–2020 </a:t>
            </a:r>
            <a:r>
              <a:rPr lang="ru-RU" sz="2600" dirty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годов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2496" y="915566"/>
            <a:ext cx="3544" cy="3672408"/>
          </a:xfrm>
          <a:prstGeom prst="line">
            <a:avLst/>
          </a:prstGeom>
          <a:ln w="3175" cap="sq">
            <a:solidFill>
              <a:srgbClr val="4E3E30"/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252040" y="1059582"/>
            <a:ext cx="108000" cy="108000"/>
            <a:chOff x="2078" y="1680"/>
            <a:chExt cx="1615" cy="1615"/>
          </a:xfrm>
          <a:effectLst>
            <a:outerShdw blurRad="50800" sx="137000" sy="137000" algn="ctr" rotWithShape="0">
              <a:schemeClr val="bg1">
                <a:lumMod val="50000"/>
                <a:alpha val="80000"/>
              </a:schemeClr>
            </a:outerShdw>
          </a:effectLst>
        </p:grpSpPr>
        <p:sp>
          <p:nvSpPr>
            <p:cNvPr id="8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tint val="0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0"/>
                    <a:invGamma/>
                  </a:srgbClr>
                </a:gs>
                <a:gs pos="100000">
                  <a:srgbClr val="B88A68"/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54118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/>
                </a:gs>
                <a:gs pos="100000">
                  <a:srgbClr val="B88A68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22" name="Прямая соединительная линия 21"/>
          <p:cNvCxnSpPr/>
          <p:nvPr/>
        </p:nvCxnSpPr>
        <p:spPr>
          <a:xfrm>
            <a:off x="1403648" y="1707654"/>
            <a:ext cx="0" cy="1296144"/>
          </a:xfrm>
          <a:prstGeom prst="line">
            <a:avLst/>
          </a:prstGeom>
          <a:ln>
            <a:solidFill>
              <a:srgbClr val="9F7E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34888" y="2030274"/>
            <a:ext cx="1316832" cy="0"/>
          </a:xfrm>
          <a:prstGeom prst="line">
            <a:avLst/>
          </a:prstGeom>
          <a:ln>
            <a:gradFill flip="none" rotWithShape="1">
              <a:gsLst>
                <a:gs pos="0">
                  <a:srgbClr val="9F7E53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34888" y="2692006"/>
            <a:ext cx="1316832" cy="0"/>
          </a:xfrm>
          <a:prstGeom prst="line">
            <a:avLst/>
          </a:prstGeom>
          <a:ln>
            <a:gradFill flip="none" rotWithShape="1">
              <a:gsLst>
                <a:gs pos="0">
                  <a:srgbClr val="9F7E53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408400" y="4299974"/>
            <a:ext cx="0" cy="288000"/>
          </a:xfrm>
          <a:prstGeom prst="line">
            <a:avLst/>
          </a:prstGeom>
          <a:ln>
            <a:solidFill>
              <a:srgbClr val="9F7E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411081" y="3435846"/>
            <a:ext cx="0" cy="288000"/>
          </a:xfrm>
          <a:prstGeom prst="line">
            <a:avLst/>
          </a:prstGeom>
          <a:ln>
            <a:solidFill>
              <a:srgbClr val="9F7E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19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87574"/>
            <a:ext cx="8219256" cy="339447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 smtClean="0"/>
              <a:t>Увеличение</a:t>
            </a:r>
            <a:r>
              <a:rPr lang="ru-RU" sz="2400" dirty="0" smtClean="0"/>
              <a:t> доли </a:t>
            </a:r>
            <a:r>
              <a:rPr lang="ru-RU" sz="2400" dirty="0"/>
              <a:t>работников из числа </a:t>
            </a:r>
            <a:r>
              <a:rPr lang="ru-RU" sz="2400" dirty="0" smtClean="0"/>
              <a:t>ППС, имеющих </a:t>
            </a:r>
            <a:r>
              <a:rPr lang="ru-RU" sz="2400" b="1" dirty="0"/>
              <a:t>ученую степень (</a:t>
            </a:r>
            <a:r>
              <a:rPr lang="ru-RU" sz="2400" b="1" dirty="0" smtClean="0"/>
              <a:t>звание)</a:t>
            </a:r>
          </a:p>
          <a:p>
            <a:pPr indent="-1651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ct val="80000"/>
            </a:pPr>
            <a:r>
              <a:rPr lang="ru-RU" sz="2400" dirty="0" smtClean="0"/>
              <a:t>с </a:t>
            </a:r>
            <a:r>
              <a:rPr lang="ru-RU" sz="2400" dirty="0"/>
              <a:t>40,5 % </a:t>
            </a:r>
            <a:r>
              <a:rPr lang="ru-RU" sz="2400" dirty="0" smtClean="0"/>
              <a:t>до 52,0%</a:t>
            </a:r>
            <a:endParaRPr lang="ru-RU" sz="2400" dirty="0"/>
          </a:p>
          <a:p>
            <a:pPr marL="804863" indent="-804863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/>
              <a:t>Рост</a:t>
            </a:r>
            <a:r>
              <a:rPr lang="ru-RU" sz="2400" dirty="0"/>
              <a:t> количества </a:t>
            </a:r>
            <a:r>
              <a:rPr lang="ru-RU" sz="2400" b="1" dirty="0" smtClean="0"/>
              <a:t>публикаций</a:t>
            </a:r>
            <a:r>
              <a:rPr lang="ru-RU" sz="2400" dirty="0" smtClean="0"/>
              <a:t>, индексируемых</a:t>
            </a:r>
            <a:br>
              <a:rPr lang="ru-RU" sz="2400" dirty="0" smtClean="0"/>
            </a:br>
            <a:r>
              <a:rPr lang="ru-RU" sz="2400" dirty="0" err="1" smtClean="0"/>
              <a:t>Scopus</a:t>
            </a:r>
            <a:r>
              <a:rPr lang="ru-RU" sz="2400" dirty="0" smtClean="0"/>
              <a:t>, </a:t>
            </a:r>
            <a:r>
              <a:rPr lang="ru-RU" sz="2400" dirty="0" err="1" smtClean="0"/>
              <a:t>Web</a:t>
            </a:r>
            <a:r>
              <a:rPr lang="ru-RU" sz="2400" dirty="0" smtClean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Science</a:t>
            </a:r>
            <a:r>
              <a:rPr lang="ru-RU" sz="2400" dirty="0"/>
              <a:t> </a:t>
            </a:r>
            <a:endParaRPr lang="ru-RU" sz="2400" dirty="0" smtClean="0"/>
          </a:p>
          <a:p>
            <a:pPr indent="-1651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ct val="80000"/>
            </a:pPr>
            <a:r>
              <a:rPr lang="ru-RU" sz="2400" dirty="0" smtClean="0"/>
              <a:t>с </a:t>
            </a:r>
            <a:r>
              <a:rPr lang="ru-RU" sz="2400" dirty="0"/>
              <a:t>33 </a:t>
            </a:r>
            <a:r>
              <a:rPr lang="ru-RU" sz="2400" dirty="0" smtClean="0"/>
              <a:t>до 76 публикаций в год</a:t>
            </a:r>
            <a:endParaRPr lang="ru-RU" sz="24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/>
              <a:t>Рост</a:t>
            </a:r>
            <a:r>
              <a:rPr lang="ru-RU" sz="2400" dirty="0"/>
              <a:t> количества выполняемых </a:t>
            </a:r>
            <a:r>
              <a:rPr lang="ru-RU" sz="2400" b="1" dirty="0" smtClean="0"/>
              <a:t>НИОК(Т)Р</a:t>
            </a:r>
          </a:p>
          <a:p>
            <a:pPr indent="-1651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ct val="80000"/>
            </a:pPr>
            <a:r>
              <a:rPr lang="ru-RU" sz="2400" dirty="0" smtClean="0"/>
              <a:t>со </a:t>
            </a:r>
            <a:r>
              <a:rPr lang="ru-RU" sz="2400" dirty="0"/>
              <a:t>153 до 186 </a:t>
            </a:r>
            <a:r>
              <a:rPr lang="ru-RU" sz="2400" dirty="0" smtClean="0"/>
              <a:t>работ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 smtClean="0"/>
              <a:t>Рост</a:t>
            </a:r>
            <a:r>
              <a:rPr lang="ru-RU" sz="2400" dirty="0" smtClean="0"/>
              <a:t> доли </a:t>
            </a:r>
            <a:r>
              <a:rPr lang="ru-RU" sz="2400" b="1" dirty="0"/>
              <a:t>внебюджетных </a:t>
            </a:r>
            <a:r>
              <a:rPr lang="ru-RU" sz="2400" b="1" dirty="0" smtClean="0"/>
              <a:t>доходов</a:t>
            </a:r>
            <a:r>
              <a:rPr lang="ru-RU" sz="2400" dirty="0" smtClean="0"/>
              <a:t> в доходах </a:t>
            </a:r>
            <a:r>
              <a:rPr lang="ru-RU" sz="2400" dirty="0"/>
              <a:t>от </a:t>
            </a:r>
            <a:r>
              <a:rPr lang="ru-RU" sz="2400" dirty="0" smtClean="0"/>
              <a:t>НИИД</a:t>
            </a:r>
          </a:p>
          <a:p>
            <a:pPr indent="-165100">
              <a:lnSpc>
                <a:spcPct val="90000"/>
              </a:lnSpc>
              <a:spcBef>
                <a:spcPts val="0"/>
              </a:spcBef>
              <a:buSzPct val="80000"/>
            </a:pPr>
            <a:r>
              <a:rPr lang="ru-RU" sz="2400" dirty="0" smtClean="0"/>
              <a:t>с </a:t>
            </a:r>
            <a:r>
              <a:rPr lang="ru-RU" sz="2400" dirty="0"/>
              <a:t>36,1% до 45,0</a:t>
            </a:r>
            <a:r>
              <a:rPr lang="ru-RU" sz="2400" dirty="0" smtClean="0"/>
              <a:t>%</a:t>
            </a: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34888" y="267494"/>
            <a:ext cx="8229600" cy="493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</a:pPr>
            <a:r>
              <a:rPr lang="ru-RU" sz="2600" dirty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Основные результаты </a:t>
            </a:r>
            <a:r>
              <a:rPr lang="ru-RU" sz="2600" dirty="0" smtClean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реализации Стратегии</a:t>
            </a:r>
            <a:br>
              <a:rPr lang="ru-RU" sz="2600" dirty="0" smtClean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</a:br>
            <a:r>
              <a:rPr lang="ru-RU" sz="2600" dirty="0" smtClean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2016–2020 </a:t>
            </a:r>
            <a:r>
              <a:rPr lang="ru-RU" sz="2600" dirty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годов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15616" y="987574"/>
            <a:ext cx="0" cy="3888432"/>
          </a:xfrm>
          <a:prstGeom prst="line">
            <a:avLst/>
          </a:prstGeom>
          <a:ln w="9525" cap="sq">
            <a:solidFill>
              <a:srgbClr val="4E3E3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385712" y="1131590"/>
            <a:ext cx="108000" cy="108000"/>
            <a:chOff x="2078" y="1680"/>
            <a:chExt cx="1615" cy="1615"/>
          </a:xfrm>
          <a:effectLst>
            <a:outerShdw blurRad="50800" sx="137000" sy="137000" algn="ctr" rotWithShape="0">
              <a:schemeClr val="bg1">
                <a:lumMod val="50000"/>
                <a:alpha val="80000"/>
              </a:schemeClr>
            </a:outerShdw>
          </a:effectLst>
        </p:grpSpPr>
        <p:sp>
          <p:nvSpPr>
            <p:cNvPr id="8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tint val="0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0"/>
                    <a:invGamma/>
                  </a:srgbClr>
                </a:gs>
                <a:gs pos="100000">
                  <a:srgbClr val="B88A68"/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54118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/>
                </a:gs>
                <a:gs pos="100000">
                  <a:srgbClr val="B88A68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" name="Group 9"/>
          <p:cNvGrpSpPr>
            <a:grpSpLocks/>
          </p:cNvGrpSpPr>
          <p:nvPr/>
        </p:nvGrpSpPr>
        <p:grpSpPr bwMode="auto">
          <a:xfrm>
            <a:off x="391864" y="3363838"/>
            <a:ext cx="108000" cy="108000"/>
            <a:chOff x="2078" y="1680"/>
            <a:chExt cx="1615" cy="1615"/>
          </a:xfrm>
          <a:effectLst>
            <a:outerShdw blurRad="50800" sx="137000" sy="137000" algn="ctr" rotWithShape="0">
              <a:schemeClr val="bg1">
                <a:lumMod val="50000"/>
                <a:alpha val="80000"/>
              </a:schemeClr>
            </a:outerShdw>
          </a:effectLst>
        </p:grpSpPr>
        <p:sp>
          <p:nvSpPr>
            <p:cNvPr id="29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tint val="0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0"/>
                    <a:invGamma/>
                  </a:srgbClr>
                </a:gs>
                <a:gs pos="100000">
                  <a:srgbClr val="B88A68"/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>
                    <a:gamma/>
                    <a:shade val="54118"/>
                    <a:invGamma/>
                  </a:srgbClr>
                </a:gs>
                <a:gs pos="50000">
                  <a:srgbClr val="B88A68"/>
                </a:gs>
                <a:gs pos="100000">
                  <a:srgbClr val="B88A68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B88A68"/>
                </a:gs>
                <a:gs pos="100000">
                  <a:srgbClr val="B88A68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AutoShape 2" descr="https://nonsolus.info/resource/images/2019/12/14542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33"/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637"/>
            <a:ext cx="1081810" cy="61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592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9822"/>
            <a:ext cx="108181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 descr="https://newsib.ru/wp-content/uploads/2017/10/1_643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" y="4044917"/>
            <a:ext cx="1084150" cy="90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1187624" y="2499742"/>
            <a:ext cx="144016" cy="241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" y="1970212"/>
            <a:ext cx="1951037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8" name="Прямая соединительная линия 47"/>
          <p:cNvCxnSpPr/>
          <p:nvPr/>
        </p:nvCxnSpPr>
        <p:spPr>
          <a:xfrm>
            <a:off x="-2340" y="2067694"/>
            <a:ext cx="3600000" cy="0"/>
          </a:xfrm>
          <a:prstGeom prst="line">
            <a:avLst/>
          </a:prstGeom>
          <a:ln>
            <a:gradFill flip="none" rotWithShape="1">
              <a:gsLst>
                <a:gs pos="0">
                  <a:srgbClr val="9F7E53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-2340" y="3147814"/>
            <a:ext cx="3600000" cy="0"/>
          </a:xfrm>
          <a:prstGeom prst="line">
            <a:avLst/>
          </a:prstGeom>
          <a:ln>
            <a:gradFill flip="none" rotWithShape="1">
              <a:gsLst>
                <a:gs pos="0">
                  <a:srgbClr val="9F7E53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6578" y="4011910"/>
            <a:ext cx="3600000" cy="0"/>
          </a:xfrm>
          <a:prstGeom prst="line">
            <a:avLst/>
          </a:prstGeom>
          <a:ln>
            <a:gradFill flip="none" rotWithShape="1">
              <a:gsLst>
                <a:gs pos="0">
                  <a:srgbClr val="9F7E53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907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71550"/>
            <a:ext cx="8640960" cy="339447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800" b="1" dirty="0"/>
              <a:t>Рост</a:t>
            </a:r>
            <a:r>
              <a:rPr lang="ru-RU" sz="2800" dirty="0"/>
              <a:t> </a:t>
            </a:r>
            <a:r>
              <a:rPr lang="ru-RU" sz="2800" b="1" dirty="0"/>
              <a:t>признания </a:t>
            </a:r>
            <a:r>
              <a:rPr lang="ru-RU" sz="2800" b="1" dirty="0" smtClean="0"/>
              <a:t>университета</a:t>
            </a:r>
            <a:r>
              <a:rPr lang="ru-RU" sz="2800" dirty="0" smtClean="0"/>
              <a:t>:</a:t>
            </a:r>
            <a:endParaRPr lang="ru-RU" sz="2800" dirty="0"/>
          </a:p>
          <a:p>
            <a:pPr marL="152400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80000"/>
              <a:buNone/>
            </a:pPr>
            <a:r>
              <a:rPr lang="ru-RU" sz="2200" dirty="0" smtClean="0"/>
              <a:t>В </a:t>
            </a:r>
            <a:r>
              <a:rPr lang="ru-RU" sz="2200" dirty="0"/>
              <a:t>числе лидеров среди УВО </a:t>
            </a:r>
            <a:r>
              <a:rPr lang="ru-RU" sz="2200" dirty="0" smtClean="0"/>
              <a:t>Республики Беларусь</a:t>
            </a:r>
            <a:br>
              <a:rPr lang="ru-RU" sz="2200" dirty="0" smtClean="0"/>
            </a:br>
            <a:r>
              <a:rPr lang="ru-RU" sz="2200" dirty="0" smtClean="0"/>
              <a:t>по </a:t>
            </a:r>
            <a:r>
              <a:rPr lang="ru-RU" sz="2200" dirty="0"/>
              <a:t>результатам пяти международных </a:t>
            </a:r>
            <a:r>
              <a:rPr lang="ru-RU" sz="2200" dirty="0" smtClean="0"/>
              <a:t>рейтингов</a:t>
            </a:r>
          </a:p>
          <a:p>
            <a:pPr marL="1524000" indent="-803275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80000"/>
              <a:buNone/>
            </a:pPr>
            <a:r>
              <a:rPr lang="ru-RU" sz="2200" b="1" dirty="0" smtClean="0">
                <a:ln w="1905">
                  <a:solidFill>
                    <a:srgbClr val="392D23"/>
                  </a:solidFill>
                </a:ln>
                <a:solidFill>
                  <a:srgbClr val="9F7E5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2018    </a:t>
            </a:r>
            <a:r>
              <a:rPr lang="ru-RU" sz="2200" dirty="0" smtClean="0"/>
              <a:t>Премия </a:t>
            </a:r>
            <a:r>
              <a:rPr lang="ru-RU" sz="2200" dirty="0"/>
              <a:t>Правительства Республики Беларусь за достижения в области </a:t>
            </a:r>
            <a:r>
              <a:rPr lang="ru-RU" sz="2200" dirty="0" smtClean="0"/>
              <a:t>качества</a:t>
            </a:r>
            <a:endParaRPr lang="ru-RU" sz="2200" dirty="0"/>
          </a:p>
          <a:p>
            <a:pPr marL="1524000" lvl="0" indent="-803275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80000"/>
              <a:buNone/>
            </a:pPr>
            <a:r>
              <a:rPr lang="ru-RU" sz="2200" b="1" dirty="0" smtClean="0">
                <a:ln w="1905">
                  <a:solidFill>
                    <a:srgbClr val="392D23"/>
                  </a:solidFill>
                </a:ln>
                <a:solidFill>
                  <a:srgbClr val="9F7E5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2019    </a:t>
            </a:r>
            <a:r>
              <a:rPr lang="ru-RU" sz="2200" dirty="0" smtClean="0"/>
              <a:t>Занесен </a:t>
            </a:r>
            <a:r>
              <a:rPr lang="ru-RU" sz="2200" dirty="0"/>
              <a:t>на Республиканскую Доску Почета в номинации «Научная </a:t>
            </a:r>
            <a:r>
              <a:rPr lang="ru-RU" sz="2200" dirty="0" smtClean="0"/>
              <a:t>организация»</a:t>
            </a:r>
            <a:endParaRPr lang="ru-RU" sz="2200" dirty="0"/>
          </a:p>
          <a:p>
            <a:pPr marL="720725" lv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80000"/>
              <a:buNone/>
            </a:pPr>
            <a:r>
              <a:rPr lang="ru-RU" sz="2200" b="1" dirty="0" smtClean="0">
                <a:ln w="1905">
                  <a:solidFill>
                    <a:srgbClr val="392D23"/>
                  </a:solidFill>
                </a:ln>
                <a:solidFill>
                  <a:srgbClr val="9F7E5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2019    </a:t>
            </a:r>
            <a:r>
              <a:rPr lang="ru-RU" sz="2200" dirty="0" smtClean="0"/>
              <a:t>Победитель Республиканской универсиады</a:t>
            </a:r>
            <a:endParaRPr lang="ru-RU" sz="2200" dirty="0"/>
          </a:p>
          <a:p>
            <a:pPr marL="720725" lvl="0" indent="0">
              <a:lnSpc>
                <a:spcPct val="90000"/>
              </a:lnSpc>
              <a:spcBef>
                <a:spcPts val="0"/>
              </a:spcBef>
              <a:buSzPct val="80000"/>
              <a:buNone/>
            </a:pPr>
            <a:r>
              <a:rPr lang="ru-RU" sz="2200" b="1" dirty="0" smtClean="0">
                <a:ln w="1905">
                  <a:solidFill>
                    <a:srgbClr val="392D23"/>
                  </a:solidFill>
                </a:ln>
                <a:solidFill>
                  <a:srgbClr val="9F7E5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2017   </a:t>
            </a:r>
            <a:r>
              <a:rPr lang="ru-RU" sz="2200" dirty="0" smtClean="0"/>
              <a:t>Газета </a:t>
            </a:r>
            <a:r>
              <a:rPr lang="ru-RU" sz="2200" dirty="0"/>
              <a:t>«</a:t>
            </a:r>
            <a:r>
              <a:rPr lang="ru-RU" sz="2200" dirty="0" err="1"/>
              <a:t>Гродзенскі</a:t>
            </a:r>
            <a:r>
              <a:rPr lang="ru-RU" sz="2200" dirty="0"/>
              <a:t> </a:t>
            </a:r>
            <a:r>
              <a:rPr lang="ru-RU" sz="2200" dirty="0" err="1"/>
              <a:t>ўніверсітэт</a:t>
            </a:r>
            <a:r>
              <a:rPr lang="ru-RU" sz="2200" dirty="0"/>
              <a:t>» – </a:t>
            </a:r>
            <a:r>
              <a:rPr lang="ru-RU" sz="2200" dirty="0" smtClean="0"/>
              <a:t>победитель</a:t>
            </a:r>
            <a:br>
              <a:rPr lang="ru-RU" sz="2200" dirty="0" smtClean="0"/>
            </a:br>
            <a:r>
              <a:rPr lang="ru-RU" sz="2200" b="1" dirty="0">
                <a:ln w="1905">
                  <a:solidFill>
                    <a:srgbClr val="392D23"/>
                  </a:solidFill>
                </a:ln>
                <a:solidFill>
                  <a:srgbClr val="9F7E5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2019 </a:t>
            </a:r>
            <a:r>
              <a:rPr lang="ru-RU" sz="2200" b="1" dirty="0" smtClean="0">
                <a:ln w="1905">
                  <a:solidFill>
                    <a:srgbClr val="392D23"/>
                  </a:solidFill>
                </a:ln>
                <a:solidFill>
                  <a:srgbClr val="9F7E5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2200" dirty="0" smtClean="0"/>
              <a:t>Национального </a:t>
            </a:r>
            <a:r>
              <a:rPr lang="ru-RU" sz="2200" dirty="0"/>
              <a:t>конкурса печатных </a:t>
            </a:r>
            <a:r>
              <a:rPr lang="ru-RU" sz="2200" dirty="0" smtClean="0"/>
              <a:t>СМИ</a:t>
            </a:r>
            <a:br>
              <a:rPr lang="ru-RU" sz="2200" dirty="0" smtClean="0"/>
            </a:br>
            <a:r>
              <a:rPr lang="ru-RU" sz="2200" dirty="0" smtClean="0"/>
              <a:t>             «Золотая Литера»</a:t>
            </a:r>
            <a:endParaRPr lang="ru-RU" sz="2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34888" y="267494"/>
            <a:ext cx="8229600" cy="493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</a:pPr>
            <a:r>
              <a:rPr lang="ru-RU" sz="2600" dirty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Основные результаты </a:t>
            </a:r>
            <a:r>
              <a:rPr lang="ru-RU" sz="2600" dirty="0" smtClean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реализации Стратегии</a:t>
            </a:r>
            <a:br>
              <a:rPr lang="ru-RU" sz="2600" dirty="0" smtClean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</a:br>
            <a:r>
              <a:rPr lang="ru-RU" sz="2600" dirty="0" smtClean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2016–2020 </a:t>
            </a:r>
            <a:r>
              <a:rPr lang="ru-RU" sz="2600" dirty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годов</a:t>
            </a:r>
          </a:p>
        </p:txBody>
      </p:sp>
      <p:pic>
        <p:nvPicPr>
          <p:cNvPr id="6146" name="Picture 2" descr="https://www.grsu.by/images/banners/reiting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8948"/>
            <a:ext cx="1782844" cy="52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74" y="1817976"/>
            <a:ext cx="855926" cy="94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816241"/>
            <a:ext cx="1368152" cy="113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3" b="98995" l="0" r="992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18" y="3291830"/>
            <a:ext cx="919098" cy="7200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3825">
            <a:off x="62540" y="2754257"/>
            <a:ext cx="945386" cy="469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1835696" y="1318948"/>
            <a:ext cx="0" cy="3629066"/>
          </a:xfrm>
          <a:prstGeom prst="line">
            <a:avLst/>
          </a:prstGeom>
          <a:ln w="9525" cap="sq">
            <a:solidFill>
              <a:srgbClr val="4E3E3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25161" y="1969200"/>
            <a:ext cx="3600000" cy="0"/>
          </a:xfrm>
          <a:prstGeom prst="line">
            <a:avLst/>
          </a:prstGeom>
          <a:ln>
            <a:gradFill flip="none" rotWithShape="1">
              <a:gsLst>
                <a:gs pos="0">
                  <a:srgbClr val="9F7E53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115616" y="2712865"/>
            <a:ext cx="3600000" cy="0"/>
          </a:xfrm>
          <a:prstGeom prst="line">
            <a:avLst/>
          </a:prstGeom>
          <a:ln>
            <a:gradFill flip="none" rotWithShape="1">
              <a:gsLst>
                <a:gs pos="0">
                  <a:srgbClr val="9F7E53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115616" y="3435846"/>
            <a:ext cx="3600000" cy="0"/>
          </a:xfrm>
          <a:prstGeom prst="line">
            <a:avLst/>
          </a:prstGeom>
          <a:ln>
            <a:gradFill flip="none" rotWithShape="1">
              <a:gsLst>
                <a:gs pos="0">
                  <a:srgbClr val="9F7E53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115616" y="3939902"/>
            <a:ext cx="3600000" cy="0"/>
          </a:xfrm>
          <a:prstGeom prst="line">
            <a:avLst/>
          </a:prstGeom>
          <a:ln>
            <a:gradFill flip="none" rotWithShape="1">
              <a:gsLst>
                <a:gs pos="0">
                  <a:srgbClr val="9F7E53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205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grodnonews.by/upload/iblock/f4d/f4d07731dd8cb481450604b0106168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3" r="1"/>
          <a:stretch/>
        </p:blipFill>
        <p:spPr bwMode="auto">
          <a:xfrm>
            <a:off x="0" y="771550"/>
            <a:ext cx="3876491" cy="3648308"/>
          </a:xfrm>
          <a:prstGeom prst="rect">
            <a:avLst/>
          </a:prstGeom>
          <a:noFill/>
          <a:effectLst>
            <a:reflection blurRad="6350" stA="52000" endA="300" endPos="1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авнобедренный треугольник 14"/>
          <p:cNvSpPr/>
          <p:nvPr/>
        </p:nvSpPr>
        <p:spPr>
          <a:xfrm>
            <a:off x="1475656" y="771550"/>
            <a:ext cx="4248472" cy="4176464"/>
          </a:xfrm>
          <a:prstGeom prst="triangle">
            <a:avLst>
              <a:gd name="adj" fmla="val 565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34888" y="123478"/>
            <a:ext cx="8229600" cy="493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</a:pPr>
            <a:r>
              <a:rPr lang="ru-RU" sz="2600" dirty="0">
                <a:effectLst>
                  <a:outerShdw blurRad="50800" dist="38100" dir="2700000" algn="tl" rotWithShape="0">
                    <a:schemeClr val="bg1">
                      <a:alpha val="73000"/>
                    </a:schemeClr>
                  </a:outerShdw>
                </a:effectLst>
                <a:latin typeface="Impact" pitchFamily="34" charset="0"/>
              </a:rPr>
              <a:t>Стратегия опережающего развития</a:t>
            </a:r>
          </a:p>
        </p:txBody>
      </p:sp>
      <p:sp>
        <p:nvSpPr>
          <p:cNvPr id="16" name="Параллелограмм 15"/>
          <p:cNvSpPr/>
          <p:nvPr/>
        </p:nvSpPr>
        <p:spPr>
          <a:xfrm>
            <a:off x="3059832" y="935832"/>
            <a:ext cx="3960440" cy="627806"/>
          </a:xfrm>
          <a:prstGeom prst="parallelogram">
            <a:avLst>
              <a:gd name="adj" fmla="val 30455"/>
            </a:avLst>
          </a:prstGeom>
          <a:gradFill flip="none" rotWithShape="1">
            <a:gsLst>
              <a:gs pos="0">
                <a:srgbClr val="264365">
                  <a:alpha val="81961"/>
                  <a:lumMod val="10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275856" y="981969"/>
            <a:ext cx="439248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69000"/>
                    </a:schemeClr>
                  </a:outerShdw>
                </a:effectLst>
              </a:rPr>
              <a:t>Университет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chemeClr val="tx1">
                    <a:alpha val="69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31840" y="1667787"/>
            <a:ext cx="601216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indent="-265113">
              <a:lnSpc>
                <a:spcPct val="90000"/>
              </a:lnSpc>
              <a:buFont typeface="Arial" pitchFamily="34" charset="0"/>
              <a:buChar char="•"/>
            </a:pPr>
            <a:r>
              <a:rPr lang="ru-RU" sz="2300" b="1" dirty="0" smtClean="0">
                <a:solidFill>
                  <a:srgbClr val="002060"/>
                </a:solidFill>
              </a:rPr>
              <a:t>стремится</a:t>
            </a:r>
            <a:r>
              <a:rPr lang="ru-RU" sz="2300" b="1" dirty="0" smtClean="0"/>
              <a:t> прогнозировать и</a:t>
            </a:r>
          </a:p>
          <a:p>
            <a:pPr marL="177800">
              <a:lnSpc>
                <a:spcPct val="90000"/>
              </a:lnSpc>
            </a:pPr>
            <a:r>
              <a:rPr lang="ru-RU" sz="2300" b="1" dirty="0" smtClean="0"/>
              <a:t>формировать </a:t>
            </a:r>
            <a:r>
              <a:rPr lang="ru-RU" sz="2300" dirty="0" smtClean="0"/>
              <a:t>тенденции развития</a:t>
            </a:r>
            <a:endParaRPr lang="ru-RU" sz="2300" b="1" dirty="0" smtClean="0"/>
          </a:p>
          <a:p>
            <a:pPr>
              <a:lnSpc>
                <a:spcPct val="90000"/>
              </a:lnSpc>
            </a:pPr>
            <a:r>
              <a:rPr lang="ru-RU" sz="2300" dirty="0" smtClean="0"/>
              <a:t>системы образования, региона, страны</a:t>
            </a:r>
            <a:endParaRPr lang="ru-RU" sz="23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835696" y="2800373"/>
            <a:ext cx="763284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5713" indent="-18415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300" b="1" dirty="0" smtClean="0">
                <a:solidFill>
                  <a:srgbClr val="002060"/>
                </a:solidFill>
              </a:rPr>
              <a:t>нацелен</a:t>
            </a:r>
            <a:r>
              <a:rPr lang="ru-RU" sz="2300" b="1" dirty="0" smtClean="0"/>
              <a:t> на </a:t>
            </a:r>
            <a:r>
              <a:rPr lang="ru-RU" sz="2300" b="1" dirty="0"/>
              <a:t>реализацию </a:t>
            </a:r>
            <a:r>
              <a:rPr lang="ru-RU" sz="2300" dirty="0" smtClean="0"/>
              <a:t>будущих</a:t>
            </a:r>
          </a:p>
          <a:p>
            <a:pPr marL="893763">
              <a:lnSpc>
                <a:spcPct val="90000"/>
              </a:lnSpc>
            </a:pPr>
            <a:r>
              <a:rPr lang="ru-RU" sz="2300" dirty="0" smtClean="0"/>
              <a:t>потребностей всех групп потребителей,</a:t>
            </a:r>
          </a:p>
          <a:p>
            <a:pPr indent="715963">
              <a:lnSpc>
                <a:spcPct val="90000"/>
              </a:lnSpc>
            </a:pPr>
            <a:r>
              <a:rPr lang="ru-RU" sz="2300" b="1" dirty="0" smtClean="0"/>
              <a:t>соответствие</a:t>
            </a:r>
            <a:r>
              <a:rPr lang="ru-RU" sz="2300" dirty="0" smtClean="0"/>
              <a:t> высоким требованиям качества</a:t>
            </a:r>
          </a:p>
          <a:p>
            <a:pPr indent="539750">
              <a:lnSpc>
                <a:spcPct val="90000"/>
              </a:lnSpc>
            </a:pPr>
            <a:r>
              <a:rPr lang="ru-RU" sz="2300" dirty="0" smtClean="0"/>
              <a:t>реализации </a:t>
            </a:r>
            <a:r>
              <a:rPr lang="ru-RU" sz="2300" dirty="0"/>
              <a:t>всех </a:t>
            </a:r>
            <a:r>
              <a:rPr lang="ru-RU" sz="2300" dirty="0" smtClean="0"/>
              <a:t>процессов, </a:t>
            </a:r>
            <a:r>
              <a:rPr lang="ru-RU" sz="2300" b="1" dirty="0" smtClean="0"/>
              <a:t>достижение</a:t>
            </a:r>
          </a:p>
          <a:p>
            <a:pPr indent="361950">
              <a:lnSpc>
                <a:spcPct val="90000"/>
              </a:lnSpc>
            </a:pPr>
            <a:r>
              <a:rPr lang="ru-RU" sz="2300" dirty="0" smtClean="0"/>
              <a:t>устойчивого успеха, </a:t>
            </a:r>
            <a:r>
              <a:rPr lang="ru-RU" sz="2300" b="1" dirty="0" smtClean="0"/>
              <a:t>признание</a:t>
            </a:r>
            <a:r>
              <a:rPr lang="ru-RU" sz="2300" dirty="0" smtClean="0"/>
              <a:t> на национальном и</a:t>
            </a:r>
          </a:p>
          <a:p>
            <a:pPr indent="177800">
              <a:lnSpc>
                <a:spcPct val="90000"/>
              </a:lnSpc>
            </a:pPr>
            <a:r>
              <a:rPr lang="ru-RU" sz="2300" dirty="0" smtClean="0"/>
              <a:t>на </a:t>
            </a:r>
            <a:r>
              <a:rPr lang="ru-RU" sz="2300" dirty="0"/>
              <a:t>международном уровне</a:t>
            </a:r>
          </a:p>
        </p:txBody>
      </p:sp>
    </p:spTree>
    <p:extLst>
      <p:ext uri="{BB962C8B-B14F-4D97-AF65-F5344CB8AC3E}">
        <p14:creationId xmlns:p14="http://schemas.microsoft.com/office/powerpoint/2010/main" val="20657034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903</Words>
  <Application>Microsoft Office PowerPoint</Application>
  <PresentationFormat>Экран (16:9)</PresentationFormat>
  <Paragraphs>144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Стратегия  учреждения образования  «Гродненский государственный университет имени Янки Купалы»  на 2021-2025 годы  и на перспективу до 2030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2021-2025 годов  на перспективу до 2030 года</dc:title>
  <dc:creator>ЧАПЛИНСКАЯ СВЕТЛАНА ЛЕОНИДОВНА</dc:creator>
  <cp:lastModifiedBy>СКЕРСЬ МАРИЯ АНТОНОВНА</cp:lastModifiedBy>
  <cp:revision>189</cp:revision>
  <cp:lastPrinted>2020-12-30T09:55:48Z</cp:lastPrinted>
  <dcterms:created xsi:type="dcterms:W3CDTF">2020-12-23T13:57:37Z</dcterms:created>
  <dcterms:modified xsi:type="dcterms:W3CDTF">2021-01-20T12:48:25Z</dcterms:modified>
</cp:coreProperties>
</file>